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98BD3C-9426-4EFF-B3D1-8073A56E1BE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B4BAB03-704F-44EB-A6A9-B8BB70D615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Chemical Compounds in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Mr. Jones</a:t>
            </a:r>
          </a:p>
          <a:p>
            <a:r>
              <a:rPr lang="en-US" dirty="0" smtClean="0"/>
              <a:t>1/22/13</a:t>
            </a:r>
          </a:p>
          <a:p>
            <a:r>
              <a:rPr lang="en-US" dirty="0" smtClean="0"/>
              <a:t>S 7.1.a Students know cells function similarly in all living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Lipids</a:t>
            </a:r>
          </a:p>
          <a:p>
            <a:pPr lvl="1"/>
            <a:r>
              <a:rPr lang="en-US" dirty="0" smtClean="0"/>
              <a:t>Energy-rich organic compounds made of carbon, hydrogen, and oxygen</a:t>
            </a:r>
          </a:p>
          <a:p>
            <a:pPr lvl="1"/>
            <a:r>
              <a:rPr lang="en-US" dirty="0" smtClean="0"/>
              <a:t>Contain more energy than carbohydrates</a:t>
            </a:r>
          </a:p>
          <a:p>
            <a:pPr lvl="1"/>
            <a:r>
              <a:rPr lang="en-US" dirty="0" smtClean="0"/>
              <a:t>Cells use lipids to store unused energy for later</a:t>
            </a:r>
          </a:p>
          <a:p>
            <a:pPr lvl="1"/>
            <a:r>
              <a:rPr lang="en-US" b="1" dirty="0" smtClean="0"/>
              <a:t>Fats</a:t>
            </a:r>
          </a:p>
          <a:p>
            <a:pPr lvl="1"/>
            <a:r>
              <a:rPr lang="en-US" b="1" dirty="0" smtClean="0"/>
              <a:t>Oils</a:t>
            </a:r>
          </a:p>
          <a:p>
            <a:pPr lvl="1"/>
            <a:r>
              <a:rPr lang="en-US" b="1" dirty="0" smtClean="0"/>
              <a:t>Waxes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55" y="4114800"/>
            <a:ext cx="2193131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020" y="4114799"/>
            <a:ext cx="2452979" cy="230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8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05748"/>
            <a:ext cx="2856449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10" y="4695825"/>
            <a:ext cx="2657475" cy="165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Proteins</a:t>
            </a:r>
          </a:p>
          <a:p>
            <a:pPr lvl="1"/>
            <a:r>
              <a:rPr lang="en-US" dirty="0" smtClean="0"/>
              <a:t>Large organic molecules made of</a:t>
            </a:r>
          </a:p>
          <a:p>
            <a:pPr lvl="2"/>
            <a:r>
              <a:rPr lang="en-US" b="1" dirty="0" smtClean="0"/>
              <a:t>Carbon</a:t>
            </a:r>
          </a:p>
          <a:p>
            <a:pPr lvl="2"/>
            <a:r>
              <a:rPr lang="en-US" b="1" dirty="0" smtClean="0"/>
              <a:t>Hydrogen</a:t>
            </a:r>
          </a:p>
          <a:p>
            <a:pPr lvl="2"/>
            <a:r>
              <a:rPr lang="en-US" b="1" dirty="0" smtClean="0"/>
              <a:t>Oxygen</a:t>
            </a:r>
          </a:p>
          <a:p>
            <a:pPr lvl="2"/>
            <a:r>
              <a:rPr lang="en-US" b="1" dirty="0" smtClean="0"/>
              <a:t>Nitrogen</a:t>
            </a:r>
          </a:p>
          <a:p>
            <a:pPr lvl="2"/>
            <a:r>
              <a:rPr lang="en-US" dirty="0" smtClean="0"/>
              <a:t>Some cases </a:t>
            </a:r>
            <a:r>
              <a:rPr lang="en-US" b="1" dirty="0" smtClean="0"/>
              <a:t>Sulfur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3200400"/>
            <a:ext cx="267131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4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Amino Acids &amp;</a:t>
            </a:r>
            <a:br>
              <a:rPr lang="en-US" dirty="0" smtClean="0"/>
            </a:br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Amino Acids</a:t>
            </a:r>
          </a:p>
          <a:p>
            <a:pPr lvl="1"/>
            <a:r>
              <a:rPr lang="en-US" dirty="0" smtClean="0"/>
              <a:t>The smaller molecules that make up proteins</a:t>
            </a:r>
          </a:p>
          <a:p>
            <a:pPr lvl="1"/>
            <a:r>
              <a:rPr lang="en-US" dirty="0" smtClean="0"/>
              <a:t>20 common amino acids</a:t>
            </a:r>
          </a:p>
          <a:p>
            <a:pPr lvl="2"/>
            <a:r>
              <a:rPr lang="en-US" dirty="0" smtClean="0"/>
              <a:t>Can combine to form thousands of different proteins</a:t>
            </a:r>
          </a:p>
          <a:p>
            <a:r>
              <a:rPr lang="en-US" b="1" dirty="0" smtClean="0"/>
              <a:t>Enzymes</a:t>
            </a:r>
          </a:p>
          <a:p>
            <a:pPr lvl="1"/>
            <a:r>
              <a:rPr lang="en-US" dirty="0" smtClean="0"/>
              <a:t>A type of protein that speeds up a chemical reaction in a living thing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85917"/>
            <a:ext cx="3743325" cy="243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257175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Nucleic Acids</a:t>
            </a:r>
          </a:p>
          <a:p>
            <a:pPr lvl="1"/>
            <a:r>
              <a:rPr lang="en-US" dirty="0" smtClean="0"/>
              <a:t>Contain the instructions that cells need to carry out all the functions of life (2 types)</a:t>
            </a:r>
          </a:p>
          <a:p>
            <a:r>
              <a:rPr lang="en-US" b="1" dirty="0" smtClean="0"/>
              <a:t>DNA</a:t>
            </a:r>
          </a:p>
          <a:p>
            <a:pPr lvl="1"/>
            <a:r>
              <a:rPr lang="en-US" dirty="0" smtClean="0"/>
              <a:t>Deoxyribonucleic Acid (</a:t>
            </a:r>
            <a:r>
              <a:rPr lang="en-US" b="1" dirty="0" smtClean="0"/>
              <a:t>DNA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Genetic material that carries information about an organism and is passed from parent to offspring</a:t>
            </a:r>
          </a:p>
          <a:p>
            <a:pPr lvl="2"/>
            <a:r>
              <a:rPr lang="en-US" dirty="0" smtClean="0"/>
              <a:t>Information directs all of the cell’s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Ribonucleic Acid (RNA)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Ribonucleic Acid (RNA)</a:t>
            </a:r>
          </a:p>
          <a:p>
            <a:pPr lvl="1"/>
            <a:r>
              <a:rPr lang="en-US" dirty="0" smtClean="0"/>
              <a:t>Plays an important role in the production of proteins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962400" cy="32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7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Element</a:t>
            </a:r>
          </a:p>
          <a:p>
            <a:r>
              <a:rPr lang="en-US" dirty="0" smtClean="0"/>
              <a:t>Compound</a:t>
            </a:r>
          </a:p>
          <a:p>
            <a:r>
              <a:rPr lang="en-US" dirty="0" smtClean="0"/>
              <a:t>Carbohydrate</a:t>
            </a:r>
          </a:p>
          <a:p>
            <a:r>
              <a:rPr lang="en-US" dirty="0" smtClean="0"/>
              <a:t>Lipid</a:t>
            </a:r>
          </a:p>
          <a:p>
            <a:r>
              <a:rPr lang="en-US" dirty="0" smtClean="0"/>
              <a:t>Protein</a:t>
            </a:r>
          </a:p>
          <a:p>
            <a:r>
              <a:rPr lang="en-US" dirty="0" smtClean="0"/>
              <a:t>Amino Acid</a:t>
            </a:r>
          </a:p>
          <a:p>
            <a:r>
              <a:rPr lang="en-US" dirty="0" smtClean="0"/>
              <a:t>Enzyme</a:t>
            </a:r>
          </a:p>
          <a:p>
            <a:r>
              <a:rPr lang="en-US" dirty="0" smtClean="0"/>
              <a:t>Nucleic Acid</a:t>
            </a:r>
          </a:p>
          <a:p>
            <a:r>
              <a:rPr lang="en-US" dirty="0" smtClean="0"/>
              <a:t>DNA</a:t>
            </a:r>
          </a:p>
          <a:p>
            <a:r>
              <a:rPr lang="en-US" dirty="0" smtClean="0"/>
              <a:t>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42" y="3581400"/>
            <a:ext cx="274461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Element</a:t>
            </a:r>
          </a:p>
          <a:p>
            <a:pPr lvl="1"/>
            <a:r>
              <a:rPr lang="en-US" dirty="0" smtClean="0"/>
              <a:t>Any substance that cannot be broken down into simpler substances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Atom</a:t>
            </a:r>
          </a:p>
          <a:p>
            <a:pPr lvl="1"/>
            <a:r>
              <a:rPr lang="en-US" dirty="0" smtClean="0"/>
              <a:t>The smallest unit of an element</a:t>
            </a:r>
          </a:p>
        </p:txBody>
      </p:sp>
    </p:spTree>
    <p:extLst>
      <p:ext uri="{BB962C8B-B14F-4D97-AF65-F5344CB8AC3E}">
        <p14:creationId xmlns:p14="http://schemas.microsoft.com/office/powerpoint/2010/main" val="27404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56" y="3733800"/>
            <a:ext cx="2302531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Compound</a:t>
            </a:r>
          </a:p>
          <a:p>
            <a:pPr lvl="1"/>
            <a:r>
              <a:rPr lang="en-US" dirty="0" smtClean="0"/>
              <a:t>Two or more elements combine chemically</a:t>
            </a:r>
          </a:p>
          <a:p>
            <a:pPr lvl="1"/>
            <a:endParaRPr lang="en-US" dirty="0"/>
          </a:p>
          <a:p>
            <a:r>
              <a:rPr lang="en-US" b="1" dirty="0" smtClean="0"/>
              <a:t>Example:</a:t>
            </a:r>
          </a:p>
          <a:p>
            <a:pPr lvl="1"/>
            <a:r>
              <a:rPr lang="en-US" dirty="0" smtClean="0"/>
              <a:t>Water</a:t>
            </a:r>
          </a:p>
          <a:p>
            <a:pPr lvl="2"/>
            <a:r>
              <a:rPr lang="en-US" dirty="0" smtClean="0"/>
              <a:t>Formed with two hydrogen and one oxygen</a:t>
            </a:r>
          </a:p>
          <a:p>
            <a:pPr lvl="1"/>
            <a:r>
              <a:rPr lang="en-US" dirty="0" smtClean="0"/>
              <a:t>Most chemical reactions within cells could not take place without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Compound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Carbon Dioxide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Salt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Water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Hydrogen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Nitrogen</a:t>
            </a:r>
          </a:p>
          <a:p>
            <a:pPr marL="52578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34465" y="2362200"/>
            <a:ext cx="249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Compound (CO2)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048000"/>
            <a:ext cx="249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Compound (</a:t>
            </a:r>
            <a:r>
              <a:rPr lang="en-US" dirty="0" err="1" smtClean="0"/>
              <a:t>NaCl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71019" y="3810000"/>
            <a:ext cx="249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Compound (H2O)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599" y="4572000"/>
            <a:ext cx="249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 Compound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5257800"/>
            <a:ext cx="249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a Compound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Inorganic and Organic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Inorganic Compounds</a:t>
            </a:r>
          </a:p>
          <a:p>
            <a:pPr lvl="1"/>
            <a:r>
              <a:rPr lang="en-US" dirty="0" smtClean="0"/>
              <a:t>Do not contain the element </a:t>
            </a:r>
            <a:r>
              <a:rPr lang="en-US" b="1" dirty="0" smtClean="0"/>
              <a:t>carbon</a:t>
            </a:r>
          </a:p>
          <a:p>
            <a:pPr marL="365760" lvl="1" indent="0">
              <a:buNone/>
            </a:pPr>
            <a:endParaRPr lang="en-US" b="1" dirty="0" smtClean="0"/>
          </a:p>
          <a:p>
            <a:r>
              <a:rPr lang="en-US" b="1" dirty="0" smtClean="0"/>
              <a:t>Organic Compounds</a:t>
            </a:r>
          </a:p>
          <a:p>
            <a:pPr lvl="1"/>
            <a:r>
              <a:rPr lang="en-US" dirty="0" smtClean="0"/>
              <a:t>Compounds that contain the element </a:t>
            </a:r>
            <a:r>
              <a:rPr lang="en-US" b="1" dirty="0" smtClean="0"/>
              <a:t>carbon</a:t>
            </a:r>
          </a:p>
        </p:txBody>
      </p:sp>
    </p:spTree>
    <p:extLst>
      <p:ext uri="{BB962C8B-B14F-4D97-AF65-F5344CB8AC3E}">
        <p14:creationId xmlns:p14="http://schemas.microsoft.com/office/powerpoint/2010/main" val="54365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or Inorganic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117439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96795" y="467677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Inorganic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19" y="2362200"/>
            <a:ext cx="2193131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7884" y="467677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rganic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Users\Brian\AppData\Local\Temp\SNAGHTML1bd9466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362199"/>
            <a:ext cx="234639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54795" y="467677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rganic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2362199"/>
            <a:ext cx="58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69790" y="2362200"/>
            <a:ext cx="58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67632" y="2362199"/>
            <a:ext cx="58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9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or Inorganic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599" y="2362199"/>
            <a:ext cx="58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62199"/>
            <a:ext cx="2502091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55845" y="43243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Inorganic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9329" y="2362199"/>
            <a:ext cx="587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5)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4" y="2362199"/>
            <a:ext cx="1807499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44143" y="540543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 smtClean="0">
                <a:solidFill>
                  <a:srgbClr val="FF0000"/>
                </a:solidFill>
              </a:rPr>
              <a:t>rganic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</a:t>
            </a:r>
            <a:endParaRPr lang="en-US" dirty="0"/>
          </a:p>
        </p:txBody>
      </p:sp>
      <p:pic>
        <p:nvPicPr>
          <p:cNvPr id="5122" name="Picture 2" descr="C:\Users\Brian\AppData\Local\Temp\SNAGHTML1be351a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19" y="3451123"/>
            <a:ext cx="2850626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Carbohydrate</a:t>
            </a:r>
          </a:p>
          <a:p>
            <a:pPr lvl="1"/>
            <a:r>
              <a:rPr lang="en-US" dirty="0" smtClean="0"/>
              <a:t>An energy-rich organic compound made of the elements:</a:t>
            </a:r>
          </a:p>
          <a:p>
            <a:pPr lvl="2"/>
            <a:r>
              <a:rPr lang="en-US" b="1" dirty="0" smtClean="0"/>
              <a:t>Carbon</a:t>
            </a:r>
          </a:p>
          <a:p>
            <a:pPr lvl="2"/>
            <a:r>
              <a:rPr lang="en-US" b="1" dirty="0" smtClean="0"/>
              <a:t>Hydrogen</a:t>
            </a:r>
          </a:p>
          <a:p>
            <a:pPr lvl="2"/>
            <a:r>
              <a:rPr lang="en-US" b="1" dirty="0" smtClean="0"/>
              <a:t>Oxygen</a:t>
            </a:r>
          </a:p>
          <a:p>
            <a:r>
              <a:rPr lang="en-US" b="1" dirty="0" smtClean="0"/>
              <a:t>Examples</a:t>
            </a:r>
          </a:p>
          <a:p>
            <a:pPr lvl="1"/>
            <a:r>
              <a:rPr lang="en-US" dirty="0" smtClean="0"/>
              <a:t>Sugar and Starches</a:t>
            </a:r>
          </a:p>
          <a:p>
            <a:r>
              <a:rPr lang="en-US" b="1" dirty="0" smtClean="0"/>
              <a:t>Provide energy and other important components to the cell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962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99</TotalTime>
  <Words>329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Chemical Compounds in Cells</vt:lpstr>
      <vt:lpstr>Key Terms</vt:lpstr>
      <vt:lpstr>Element</vt:lpstr>
      <vt:lpstr>Compounds</vt:lpstr>
      <vt:lpstr>Compound or Not?</vt:lpstr>
      <vt:lpstr>Inorganic and Organic Compounds</vt:lpstr>
      <vt:lpstr>Organic or Inorganic</vt:lpstr>
      <vt:lpstr>Organic or Inorganic</vt:lpstr>
      <vt:lpstr>Carbohydrate</vt:lpstr>
      <vt:lpstr>Lipids</vt:lpstr>
      <vt:lpstr>Proteins</vt:lpstr>
      <vt:lpstr>Amino Acids &amp; Enzymes</vt:lpstr>
      <vt:lpstr>Nucleic Acids</vt:lpstr>
      <vt:lpstr>Ribonucleic Acid (RNA)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</cp:lastModifiedBy>
  <cp:revision>14</cp:revision>
  <dcterms:created xsi:type="dcterms:W3CDTF">2013-01-22T05:18:30Z</dcterms:created>
  <dcterms:modified xsi:type="dcterms:W3CDTF">2013-01-22T06:58:09Z</dcterms:modified>
</cp:coreProperties>
</file>