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6"/>
  </p:notesMasterIdLst>
  <p:sldIdLst>
    <p:sldId id="259" r:id="rId2"/>
    <p:sldId id="260" r:id="rId3"/>
    <p:sldId id="261" r:id="rId4"/>
    <p:sldId id="256" r:id="rId5"/>
    <p:sldId id="257" r:id="rId6"/>
    <p:sldId id="258" r:id="rId7"/>
    <p:sldId id="265" r:id="rId8"/>
    <p:sldId id="262" r:id="rId9"/>
    <p:sldId id="263" r:id="rId10"/>
    <p:sldId id="266" r:id="rId11"/>
    <p:sldId id="267" r:id="rId12"/>
    <p:sldId id="268" r:id="rId13"/>
    <p:sldId id="269" r:id="rId14"/>
    <p:sldId id="270" r:id="rId15"/>
  </p:sldIdLst>
  <p:sldSz cx="9144000" cy="6858000" type="letter"/>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110" y="-72"/>
      </p:cViewPr>
      <p:guideLst>
        <p:guide orient="horz" pos="2160"/>
        <p:guide pos="2880"/>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atin typeface="Arial" pitchFamily="34"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atin typeface="Arial" pitchFamily="34" charset="0"/>
              </a:defRPr>
            </a:lvl1pPr>
          </a:lstStyle>
          <a:p>
            <a:pPr>
              <a:defRPr/>
            </a:pPr>
            <a:fld id="{CF3F972E-E8B2-4375-B7DF-9379CB767C81}" type="datetimeFigureOut">
              <a:rPr lang="en-US"/>
              <a:pPr>
                <a:defRPr/>
              </a:pPr>
              <a:t>6/13/2013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atin typeface="Arial"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atin typeface="Arial" pitchFamily="34" charset="0"/>
              </a:defRPr>
            </a:lvl1pPr>
          </a:lstStyle>
          <a:p>
            <a:pPr>
              <a:defRPr/>
            </a:pPr>
            <a:fld id="{0655766F-58C9-4426-BB75-AD2069886126}" type="slidenum">
              <a:rPr lang="en-US"/>
              <a:pPr>
                <a:defRPr/>
              </a:pPr>
              <a:t>‹#›</a:t>
            </a:fld>
            <a:endParaRPr lang="en-US"/>
          </a:p>
        </p:txBody>
      </p:sp>
    </p:spTree>
    <p:extLst>
      <p:ext uri="{BB962C8B-B14F-4D97-AF65-F5344CB8AC3E}">
        <p14:creationId xmlns:p14="http://schemas.microsoft.com/office/powerpoint/2010/main" val="128199227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57FFB0C3-BEE8-4480-B8AB-083D538F2A3C}" type="slidenum">
              <a:rPr lang="en-GB" smtClean="0"/>
              <a:pPr>
                <a:defRPr/>
              </a:pPr>
              <a:t>‹#›</a:t>
            </a:fld>
            <a:endParaRPr lang="en-GB"/>
          </a:p>
        </p:txBody>
      </p:sp>
    </p:spTree>
    <p:extLst>
      <p:ext uri="{BB962C8B-B14F-4D97-AF65-F5344CB8AC3E}">
        <p14:creationId xmlns:p14="http://schemas.microsoft.com/office/powerpoint/2010/main" val="786871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4BB1DC6E-076C-4A7A-890D-82AA288EF9AA}" type="slidenum">
              <a:rPr lang="en-GB" smtClean="0"/>
              <a:pPr>
                <a:defRPr/>
              </a:pPr>
              <a:t>‹#›</a:t>
            </a:fld>
            <a:endParaRPr lang="en-GB"/>
          </a:p>
        </p:txBody>
      </p:sp>
    </p:spTree>
    <p:extLst>
      <p:ext uri="{BB962C8B-B14F-4D97-AF65-F5344CB8AC3E}">
        <p14:creationId xmlns:p14="http://schemas.microsoft.com/office/powerpoint/2010/main" val="2368593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D26D7BF6-B837-453A-B10D-C77B4406F453}" type="slidenum">
              <a:rPr lang="en-GB" smtClean="0"/>
              <a:pPr>
                <a:defRPr/>
              </a:pPr>
              <a:t>‹#›</a:t>
            </a:fld>
            <a:endParaRPr lang="en-GB"/>
          </a:p>
        </p:txBody>
      </p:sp>
    </p:spTree>
    <p:extLst>
      <p:ext uri="{BB962C8B-B14F-4D97-AF65-F5344CB8AC3E}">
        <p14:creationId xmlns:p14="http://schemas.microsoft.com/office/powerpoint/2010/main" val="3498389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0CA62F7F-8774-4838-9721-14FD7E911763}" type="slidenum">
              <a:rPr lang="en-GB"/>
              <a:pPr/>
              <a:t>‹#›</a:t>
            </a:fld>
            <a:endParaRPr lang="en-GB"/>
          </a:p>
        </p:txBody>
      </p:sp>
    </p:spTree>
    <p:extLst>
      <p:ext uri="{BB962C8B-B14F-4D97-AF65-F5344CB8AC3E}">
        <p14:creationId xmlns:p14="http://schemas.microsoft.com/office/powerpoint/2010/main" val="3330101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A6E4DC6B-FA24-4B0D-B64D-576BFD5D388C}" type="slidenum">
              <a:rPr lang="en-GB" smtClean="0"/>
              <a:pPr>
                <a:defRPr/>
              </a:pPr>
              <a:t>‹#›</a:t>
            </a:fld>
            <a:endParaRPr lang="en-GB"/>
          </a:p>
        </p:txBody>
      </p:sp>
    </p:spTree>
    <p:extLst>
      <p:ext uri="{BB962C8B-B14F-4D97-AF65-F5344CB8AC3E}">
        <p14:creationId xmlns:p14="http://schemas.microsoft.com/office/powerpoint/2010/main" val="1526671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3D22725A-90FB-4B36-8DEF-36163B89481C}" type="slidenum">
              <a:rPr lang="en-GB" smtClean="0"/>
              <a:pPr>
                <a:defRPr/>
              </a:pPr>
              <a:t>‹#›</a:t>
            </a:fld>
            <a:endParaRPr lang="en-GB"/>
          </a:p>
        </p:txBody>
      </p:sp>
    </p:spTree>
    <p:extLst>
      <p:ext uri="{BB962C8B-B14F-4D97-AF65-F5344CB8AC3E}">
        <p14:creationId xmlns:p14="http://schemas.microsoft.com/office/powerpoint/2010/main" val="605335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F20CD5F8-E563-4C0F-AFA0-DE0ED83E56C7}" type="slidenum">
              <a:rPr lang="en-GB" smtClean="0"/>
              <a:pPr>
                <a:defRPr/>
              </a:pPr>
              <a:t>‹#›</a:t>
            </a:fld>
            <a:endParaRPr lang="en-GB"/>
          </a:p>
        </p:txBody>
      </p:sp>
    </p:spTree>
    <p:extLst>
      <p:ext uri="{BB962C8B-B14F-4D97-AF65-F5344CB8AC3E}">
        <p14:creationId xmlns:p14="http://schemas.microsoft.com/office/powerpoint/2010/main" val="2556070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AE62C8EB-77DD-41CB-B92E-290335B6C484}" type="slidenum">
              <a:rPr lang="en-GB" smtClean="0"/>
              <a:pPr>
                <a:defRPr/>
              </a:pPr>
              <a:t>‹#›</a:t>
            </a:fld>
            <a:endParaRPr lang="en-GB"/>
          </a:p>
        </p:txBody>
      </p:sp>
    </p:spTree>
    <p:extLst>
      <p:ext uri="{BB962C8B-B14F-4D97-AF65-F5344CB8AC3E}">
        <p14:creationId xmlns:p14="http://schemas.microsoft.com/office/powerpoint/2010/main" val="4120068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EC3B3602-A64A-42C8-8AC2-D17DE0F77CB2}" type="slidenum">
              <a:rPr lang="en-GB" smtClean="0"/>
              <a:pPr>
                <a:defRPr/>
              </a:pPr>
              <a:t>‹#›</a:t>
            </a:fld>
            <a:endParaRPr lang="en-GB"/>
          </a:p>
        </p:txBody>
      </p:sp>
    </p:spTree>
    <p:extLst>
      <p:ext uri="{BB962C8B-B14F-4D97-AF65-F5344CB8AC3E}">
        <p14:creationId xmlns:p14="http://schemas.microsoft.com/office/powerpoint/2010/main" val="902542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EB991A2A-31B8-4CC4-BB58-7E7D4E40F27B}" type="slidenum">
              <a:rPr lang="en-GB" smtClean="0"/>
              <a:pPr>
                <a:defRPr/>
              </a:pPr>
              <a:t>‹#›</a:t>
            </a:fld>
            <a:endParaRPr lang="en-GB"/>
          </a:p>
        </p:txBody>
      </p:sp>
    </p:spTree>
    <p:extLst>
      <p:ext uri="{BB962C8B-B14F-4D97-AF65-F5344CB8AC3E}">
        <p14:creationId xmlns:p14="http://schemas.microsoft.com/office/powerpoint/2010/main" val="1600207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6C492920-D507-4A7F-80E1-4CD89D424526}" type="slidenum">
              <a:rPr lang="en-GB" smtClean="0"/>
              <a:pPr>
                <a:defRPr/>
              </a:pPr>
              <a:t>‹#›</a:t>
            </a:fld>
            <a:endParaRPr lang="en-GB"/>
          </a:p>
        </p:txBody>
      </p:sp>
    </p:spTree>
    <p:extLst>
      <p:ext uri="{BB962C8B-B14F-4D97-AF65-F5344CB8AC3E}">
        <p14:creationId xmlns:p14="http://schemas.microsoft.com/office/powerpoint/2010/main" val="939621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96B80E4C-4F48-4E7D-BF44-8EE818710516}" type="slidenum">
              <a:rPr lang="en-GB" smtClean="0"/>
              <a:pPr>
                <a:defRPr/>
              </a:pPr>
              <a:t>‹#›</a:t>
            </a:fld>
            <a:endParaRPr lang="en-GB"/>
          </a:p>
        </p:txBody>
      </p:sp>
    </p:spTree>
    <p:extLst>
      <p:ext uri="{BB962C8B-B14F-4D97-AF65-F5344CB8AC3E}">
        <p14:creationId xmlns:p14="http://schemas.microsoft.com/office/powerpoint/2010/main" val="164101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92B598B-5BA7-4B1D-8089-E141B2113BA1}" type="slidenum">
              <a:rPr lang="en-GB" smtClean="0"/>
              <a:pPr>
                <a:defRPr/>
              </a:pPr>
              <a:t>‹#›</a:t>
            </a:fld>
            <a:endParaRPr lang="en-GB"/>
          </a:p>
        </p:txBody>
      </p:sp>
    </p:spTree>
    <p:extLst>
      <p:ext uri="{BB962C8B-B14F-4D97-AF65-F5344CB8AC3E}">
        <p14:creationId xmlns:p14="http://schemas.microsoft.com/office/powerpoint/2010/main" val="24466136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arkive.org/" TargetMode="External"/><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hyperlink" Target="http://www.arkive.org/satomis-pygmy-seahorse/hippocampus-satomiae/" TargetMode="External"/><Relationship Id="rId3" Type="http://schemas.openxmlformats.org/officeDocument/2006/relationships/image" Target="../media/image25.jpeg"/><Relationship Id="rId7" Type="http://schemas.openxmlformats.org/officeDocument/2006/relationships/image" Target="../media/image27.jpeg"/><Relationship Id="rId2" Type="http://schemas.openxmlformats.org/officeDocument/2006/relationships/image" Target="../media/image14.jpeg"/><Relationship Id="rId1" Type="http://schemas.openxmlformats.org/officeDocument/2006/relationships/slideLayout" Target="../slideLayouts/slideLayout12.xml"/><Relationship Id="rId6" Type="http://schemas.openxmlformats.org/officeDocument/2006/relationships/hyperlink" Target="http://www.arkive.org/golden-eyed-stick-insect/peruphasma-schultei/" TargetMode="External"/><Relationship Id="rId5" Type="http://schemas.openxmlformats.org/officeDocument/2006/relationships/hyperlink" Target="http://www.arkive.org/kipunji/rungwecebus-kipunji/" TargetMode="Externa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8" Type="http://schemas.openxmlformats.org/officeDocument/2006/relationships/hyperlink" Target="http://www.arkive.org/gorgeted-puffleg/eriocnemis-isabellae/" TargetMode="External"/><Relationship Id="rId3" Type="http://schemas.openxmlformats.org/officeDocument/2006/relationships/image" Target="../media/image28.jpeg"/><Relationship Id="rId7" Type="http://schemas.openxmlformats.org/officeDocument/2006/relationships/image" Target="../media/image30.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hyperlink" Target="http://www.arkive.org/flasher-wrasse/paracheilinus-nursalim/" TargetMode="External"/><Relationship Id="rId5" Type="http://schemas.openxmlformats.org/officeDocument/2006/relationships/hyperlink" Target="http://www.arkive.org/pygmy-three-toed-sloth/bradypus-pygmaeus/" TargetMode="External"/><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30.jpeg"/><Relationship Id="rId7" Type="http://schemas.openxmlformats.org/officeDocument/2006/relationships/image" Target="../media/image29.jpeg"/><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8.jpe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2.jpe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7.jpeg"/><Relationship Id="rId11" Type="http://schemas.openxmlformats.org/officeDocument/2006/relationships/image" Target="../media/image2.png"/><Relationship Id="rId5" Type="http://schemas.openxmlformats.org/officeDocument/2006/relationships/image" Target="../media/image6.jpeg"/><Relationship Id="rId15" Type="http://schemas.openxmlformats.org/officeDocument/2006/relationships/image" Target="../media/image3.png"/><Relationship Id="rId10" Type="http://schemas.openxmlformats.org/officeDocument/2006/relationships/oleObject" Target="../embeddings/oleObject1.bin"/><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2.jpe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7.jpeg"/><Relationship Id="rId11" Type="http://schemas.openxmlformats.org/officeDocument/2006/relationships/image" Target="../media/image2.png"/><Relationship Id="rId5" Type="http://schemas.openxmlformats.org/officeDocument/2006/relationships/image" Target="../media/image6.jpeg"/><Relationship Id="rId15" Type="http://schemas.openxmlformats.org/officeDocument/2006/relationships/image" Target="../media/image3.png"/><Relationship Id="rId10" Type="http://schemas.openxmlformats.org/officeDocument/2006/relationships/oleObject" Target="../embeddings/oleObject3.bin"/><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844824"/>
            <a:ext cx="7772400" cy="1470025"/>
          </a:xfrm>
        </p:spPr>
        <p:txBody>
          <a:bodyPr/>
          <a:lstStyle/>
          <a:p>
            <a:r>
              <a:rPr lang="en-US" dirty="0" smtClean="0"/>
              <a:t>Classification Using a Dichotomous Key</a:t>
            </a:r>
            <a:endParaRPr lang="en-US" dirty="0"/>
          </a:p>
        </p:txBody>
      </p:sp>
      <p:sp>
        <p:nvSpPr>
          <p:cNvPr id="3" name="Subtitle 2"/>
          <p:cNvSpPr>
            <a:spLocks noGrp="1"/>
          </p:cNvSpPr>
          <p:nvPr>
            <p:ph type="subTitle" idx="1"/>
          </p:nvPr>
        </p:nvSpPr>
        <p:spPr>
          <a:xfrm>
            <a:off x="1403648" y="3573016"/>
            <a:ext cx="6400800" cy="2952328"/>
          </a:xfrm>
        </p:spPr>
        <p:txBody>
          <a:bodyPr>
            <a:normAutofit fontScale="70000" lnSpcReduction="20000"/>
          </a:bodyPr>
          <a:lstStyle/>
          <a:p>
            <a:r>
              <a:rPr lang="en-US" dirty="0" smtClean="0">
                <a:solidFill>
                  <a:schemeClr val="tx1"/>
                </a:solidFill>
              </a:rPr>
              <a:t>Mr. Jones</a:t>
            </a:r>
          </a:p>
          <a:p>
            <a:r>
              <a:rPr lang="en-US" dirty="0" smtClean="0">
                <a:solidFill>
                  <a:schemeClr val="tx1"/>
                </a:solidFill>
              </a:rPr>
              <a:t>6/14/2013</a:t>
            </a:r>
          </a:p>
          <a:p>
            <a:endParaRPr lang="en-US" dirty="0" smtClean="0">
              <a:solidFill>
                <a:schemeClr val="tx1"/>
              </a:solidFill>
            </a:endParaRPr>
          </a:p>
          <a:p>
            <a:r>
              <a:rPr lang="en-US" dirty="0" smtClean="0">
                <a:solidFill>
                  <a:schemeClr val="tx1"/>
                </a:solidFill>
              </a:rPr>
              <a:t>Common Core RST6-8.3 Follow precisely a multistep procedure when carrying out experiments.</a:t>
            </a:r>
          </a:p>
          <a:p>
            <a:endParaRPr lang="en-US" dirty="0">
              <a:solidFill>
                <a:schemeClr val="tx1"/>
              </a:solidFill>
            </a:endParaRPr>
          </a:p>
          <a:p>
            <a:r>
              <a:rPr lang="en-US" dirty="0" smtClean="0">
                <a:solidFill>
                  <a:schemeClr val="tx1"/>
                </a:solidFill>
              </a:rPr>
              <a:t>CA Science Standard:  3d. Students know how to construct a simple branching diagram to classify living </a:t>
            </a:r>
          </a:p>
          <a:p>
            <a:r>
              <a:rPr lang="en-US" dirty="0" smtClean="0">
                <a:solidFill>
                  <a:schemeClr val="tx1"/>
                </a:solidFill>
              </a:rPr>
              <a:t>groups of organisms by shared derived characteristics</a:t>
            </a:r>
            <a:endParaRPr lang="en-US" dirty="0">
              <a:solidFill>
                <a:schemeClr val="tx1"/>
              </a:solidFill>
            </a:endParaRPr>
          </a:p>
        </p:txBody>
      </p:sp>
    </p:spTree>
    <p:extLst>
      <p:ext uri="{BB962C8B-B14F-4D97-AF65-F5344CB8AC3E}">
        <p14:creationId xmlns:p14="http://schemas.microsoft.com/office/powerpoint/2010/main" val="631705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ARKiveURL-(for-light-backgrounds)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88" y="188913"/>
            <a:ext cx="1584325" cy="455612"/>
          </a:xfrm>
          <a:prstGeom prst="rect">
            <a:avLst/>
          </a:prstGeom>
          <a:noFill/>
          <a:extLst>
            <a:ext uri="{909E8E84-426E-40DD-AFC4-6F175D3DCCD1}">
              <a14:hiddenFill xmlns:a14="http://schemas.microsoft.com/office/drawing/2010/main">
                <a:solidFill>
                  <a:srgbClr val="FFFFFF"/>
                </a:solidFill>
              </a14:hiddenFill>
            </a:ext>
          </a:extLst>
        </p:spPr>
      </p:pic>
      <p:sp>
        <p:nvSpPr>
          <p:cNvPr id="4101" name="Text Box 5"/>
          <p:cNvSpPr txBox="1">
            <a:spLocks noChangeArrowheads="1"/>
          </p:cNvSpPr>
          <p:nvPr/>
        </p:nvSpPr>
        <p:spPr bwMode="auto">
          <a:xfrm>
            <a:off x="395288" y="705021"/>
            <a:ext cx="8280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sz="2800" dirty="0" smtClean="0"/>
              <a:t>Extension: Make Your Own Classification Key</a:t>
            </a:r>
            <a:endParaRPr lang="en-GB" sz="2800" dirty="0"/>
          </a:p>
        </p:txBody>
      </p:sp>
      <p:sp>
        <p:nvSpPr>
          <p:cNvPr id="4102" name="Rectangle 6"/>
          <p:cNvSpPr>
            <a:spLocks noChangeArrowheads="1"/>
          </p:cNvSpPr>
          <p:nvPr/>
        </p:nvSpPr>
        <p:spPr bwMode="auto">
          <a:xfrm>
            <a:off x="395288" y="1428750"/>
            <a:ext cx="82804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en-GB" sz="2000" dirty="0"/>
              <a:t> You </a:t>
            </a:r>
            <a:r>
              <a:rPr lang="en-GB" sz="2000" dirty="0" smtClean="0"/>
              <a:t>have </a:t>
            </a:r>
            <a:r>
              <a:rPr lang="en-GB" sz="2000" dirty="0"/>
              <a:t>been given pictures of 6 newly discovered species.</a:t>
            </a:r>
          </a:p>
          <a:p>
            <a:pPr>
              <a:buFontTx/>
              <a:buChar char="•"/>
            </a:pPr>
            <a:r>
              <a:rPr lang="en-GB" sz="2000" dirty="0"/>
              <a:t> Look carefully at each of the pictures and write down a list of features that make each species different from each other. </a:t>
            </a:r>
          </a:p>
          <a:p>
            <a:pPr>
              <a:buFontTx/>
              <a:buChar char="•"/>
            </a:pPr>
            <a:r>
              <a:rPr lang="en-GB" sz="2000" dirty="0"/>
              <a:t> If you need help, look up the species on </a:t>
            </a:r>
            <a:r>
              <a:rPr lang="en-GB" sz="2000" dirty="0" err="1"/>
              <a:t>ARKive</a:t>
            </a:r>
            <a:r>
              <a:rPr lang="en-GB" sz="2000" dirty="0"/>
              <a:t> (</a:t>
            </a:r>
            <a:r>
              <a:rPr lang="en-GB" sz="2000" dirty="0">
                <a:hlinkClick r:id="rId3"/>
              </a:rPr>
              <a:t>www.arkive.org</a:t>
            </a:r>
            <a:r>
              <a:rPr lang="en-GB" sz="2000" dirty="0"/>
              <a:t>) and read the species profile to find out more information about the species.</a:t>
            </a:r>
          </a:p>
          <a:p>
            <a:pPr>
              <a:buFontTx/>
              <a:buChar char="•"/>
            </a:pPr>
            <a:r>
              <a:rPr lang="en-GB" sz="2000" dirty="0"/>
              <a:t> Think about things that will help you separate different groups of animals, e.g. Does it have fur? Can it fly? Does it have a tail? Does is lay eggs? Does it live in water? Remember – each question you ask should have a yes or no answer! </a:t>
            </a:r>
          </a:p>
          <a:p>
            <a:pPr>
              <a:buFontTx/>
              <a:buChar char="•"/>
            </a:pPr>
            <a:r>
              <a:rPr lang="en-GB" sz="2000" dirty="0"/>
              <a:t> Using the features on your list, try and make your own classification key that would help somebody who has never seen the animals in your pictures to identify them. </a:t>
            </a:r>
          </a:p>
          <a:p>
            <a:pPr>
              <a:buFontTx/>
              <a:buChar char="•"/>
            </a:pPr>
            <a:r>
              <a:rPr lang="en-GB" sz="2000" dirty="0"/>
              <a:t> Once you have made your key, you need to test whether or not it works! If you have worksheet A, swap with someone with worksheet B. If you have worksheet B, swap with someone with worksheet A. </a:t>
            </a:r>
          </a:p>
        </p:txBody>
      </p:sp>
      <p:sp>
        <p:nvSpPr>
          <p:cNvPr id="4103" name="Text Box 7"/>
          <p:cNvSpPr txBox="1">
            <a:spLocks noChangeArrowheads="1"/>
          </p:cNvSpPr>
          <p:nvPr/>
        </p:nvSpPr>
        <p:spPr bwMode="auto">
          <a:xfrm>
            <a:off x="7308850" y="254000"/>
            <a:ext cx="15843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GB"/>
              <a:t>Worksheet A</a:t>
            </a:r>
          </a:p>
        </p:txBody>
      </p:sp>
    </p:spTree>
    <p:extLst>
      <p:ext uri="{BB962C8B-B14F-4D97-AF65-F5344CB8AC3E}">
        <p14:creationId xmlns:p14="http://schemas.microsoft.com/office/powerpoint/2010/main" val="768037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ARKiveURL-(for-light-backgrounds)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88" y="188913"/>
            <a:ext cx="1584325" cy="455612"/>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pair-of-golden-eyed-stick-insects-hanging-from-branch-captive"/>
          <p:cNvPicPr>
            <a:picLocks noChangeAspect="1" noChangeArrowheads="1"/>
          </p:cNvPicPr>
          <p:nvPr/>
        </p:nvPicPr>
        <p:blipFill>
          <a:blip r:embed="rId3">
            <a:extLst>
              <a:ext uri="{28A0092B-C50C-407E-A947-70E740481C1C}">
                <a14:useLocalDpi xmlns:a14="http://schemas.microsoft.com/office/drawing/2010/main" val="0"/>
              </a:ext>
            </a:extLst>
          </a:blip>
          <a:srcRect t="2180" b="2180"/>
          <a:stretch>
            <a:fillRect/>
          </a:stretch>
        </p:blipFill>
        <p:spPr bwMode="auto">
          <a:xfrm>
            <a:off x="395288" y="836613"/>
            <a:ext cx="2114550" cy="302577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Kipunji-climb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113" y="1087438"/>
            <a:ext cx="3241675" cy="2066925"/>
          </a:xfrm>
          <a:prstGeom prst="rect">
            <a:avLst/>
          </a:prstGeom>
          <a:noFill/>
          <a:extLst>
            <a:ext uri="{909E8E84-426E-40DD-AFC4-6F175D3DCCD1}">
              <a14:hiddenFill xmlns:a14="http://schemas.microsoft.com/office/drawing/2010/main">
                <a:solidFill>
                  <a:srgbClr val="FFFFFF"/>
                </a:solidFill>
              </a14:hiddenFill>
            </a:ext>
          </a:extLst>
        </p:spPr>
      </p:pic>
      <p:sp>
        <p:nvSpPr>
          <p:cNvPr id="3081" name="Text Box 9"/>
          <p:cNvSpPr txBox="1">
            <a:spLocks noChangeArrowheads="1"/>
          </p:cNvSpPr>
          <p:nvPr/>
        </p:nvSpPr>
        <p:spPr bwMode="auto">
          <a:xfrm>
            <a:off x="3059113" y="3248025"/>
            <a:ext cx="32416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en-GB" sz="1000" b="1"/>
              <a:t>Kipunji (</a:t>
            </a:r>
            <a:r>
              <a:rPr lang="en-GB" sz="1000" b="1" i="1"/>
              <a:t>Rungwecebus kipunji</a:t>
            </a:r>
            <a:r>
              <a:rPr lang="en-GB" sz="1000" b="1"/>
              <a:t>)</a:t>
            </a:r>
          </a:p>
          <a:p>
            <a:r>
              <a:rPr lang="en-GB" sz="1000" u="sng">
                <a:hlinkClick r:id="rId5"/>
              </a:rPr>
              <a:t>http://www.arkive.org/kipunji/rungwecebus-kipunji/</a:t>
            </a:r>
            <a:r>
              <a:rPr lang="en-GB" sz="1000" u="sng"/>
              <a:t> </a:t>
            </a:r>
          </a:p>
        </p:txBody>
      </p:sp>
      <p:sp>
        <p:nvSpPr>
          <p:cNvPr id="3084" name="Text Box 12"/>
          <p:cNvSpPr txBox="1">
            <a:spLocks noChangeArrowheads="1"/>
          </p:cNvSpPr>
          <p:nvPr/>
        </p:nvSpPr>
        <p:spPr bwMode="auto">
          <a:xfrm>
            <a:off x="250825" y="3860800"/>
            <a:ext cx="23764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en-GB" sz="1000" b="1"/>
              <a:t>Golden eyed stick insect</a:t>
            </a:r>
          </a:p>
          <a:p>
            <a:r>
              <a:rPr lang="en-GB" sz="1000" b="1"/>
              <a:t>(</a:t>
            </a:r>
            <a:r>
              <a:rPr lang="en-GB" sz="1000" b="1" i="1"/>
              <a:t>Peruphasma schultei</a:t>
            </a:r>
            <a:r>
              <a:rPr lang="en-GB" sz="1000" b="1"/>
              <a:t>)</a:t>
            </a:r>
          </a:p>
          <a:p>
            <a:r>
              <a:rPr lang="en-GB" sz="1000">
                <a:hlinkClick r:id="rId6"/>
              </a:rPr>
              <a:t>http://www.arkive.org/golden-eyed-stick-insect/peruphasma-schultei/</a:t>
            </a:r>
            <a:r>
              <a:rPr lang="en-GB" sz="1000"/>
              <a:t> </a:t>
            </a:r>
          </a:p>
        </p:txBody>
      </p:sp>
      <p:pic>
        <p:nvPicPr>
          <p:cNvPr id="3085" name="Picture 13" descr="satomis-pygmy-seahorse"/>
          <p:cNvPicPr>
            <a:picLocks noChangeAspect="1" noChangeArrowheads="1"/>
          </p:cNvPicPr>
          <p:nvPr/>
        </p:nvPicPr>
        <p:blipFill>
          <a:blip r:embed="rId7">
            <a:extLst>
              <a:ext uri="{28A0092B-C50C-407E-A947-70E740481C1C}">
                <a14:useLocalDpi xmlns:a14="http://schemas.microsoft.com/office/drawing/2010/main" val="0"/>
              </a:ext>
            </a:extLst>
          </a:blip>
          <a:srcRect l="581" r="581"/>
          <a:stretch>
            <a:fillRect/>
          </a:stretch>
        </p:blipFill>
        <p:spPr bwMode="auto">
          <a:xfrm>
            <a:off x="3059113" y="3860800"/>
            <a:ext cx="3168650" cy="2130425"/>
          </a:xfrm>
          <a:prstGeom prst="rect">
            <a:avLst/>
          </a:prstGeom>
          <a:noFill/>
          <a:extLst>
            <a:ext uri="{909E8E84-426E-40DD-AFC4-6F175D3DCCD1}">
              <a14:hiddenFill xmlns:a14="http://schemas.microsoft.com/office/drawing/2010/main">
                <a:solidFill>
                  <a:srgbClr val="FFFFFF"/>
                </a:solidFill>
              </a14:hiddenFill>
            </a:ext>
          </a:extLst>
        </p:spPr>
      </p:pic>
      <p:sp>
        <p:nvSpPr>
          <p:cNvPr id="3088" name="Text Box 16"/>
          <p:cNvSpPr txBox="1">
            <a:spLocks noChangeArrowheads="1"/>
          </p:cNvSpPr>
          <p:nvPr/>
        </p:nvSpPr>
        <p:spPr bwMode="auto">
          <a:xfrm>
            <a:off x="2987675" y="6021388"/>
            <a:ext cx="3313113"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en-GB" sz="1000" b="1"/>
              <a:t>Satomi's pygmy seahorse (</a:t>
            </a:r>
            <a:r>
              <a:rPr lang="en-GB" sz="1000" b="1" i="1"/>
              <a:t>Hippocampus satomiae</a:t>
            </a:r>
            <a:r>
              <a:rPr lang="en-GB" sz="1000" b="1"/>
              <a:t>)</a:t>
            </a:r>
          </a:p>
          <a:p>
            <a:r>
              <a:rPr lang="en-GB" sz="1000">
                <a:hlinkClick r:id="rId8"/>
              </a:rPr>
              <a:t>http://www.arkive.org/satomis-pygmy-seahorse/hippocampus-satomiae/</a:t>
            </a:r>
            <a:r>
              <a:rPr lang="en-GB" sz="1000"/>
              <a:t> </a:t>
            </a:r>
          </a:p>
        </p:txBody>
      </p:sp>
      <p:sp>
        <p:nvSpPr>
          <p:cNvPr id="3089" name="Text Box 17"/>
          <p:cNvSpPr txBox="1">
            <a:spLocks noChangeArrowheads="1"/>
          </p:cNvSpPr>
          <p:nvPr/>
        </p:nvSpPr>
        <p:spPr bwMode="auto">
          <a:xfrm>
            <a:off x="2124075" y="254000"/>
            <a:ext cx="67691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GB"/>
              <a:t>Worksheet A – List the features of each species to help you think of questions for your classification key</a:t>
            </a:r>
          </a:p>
        </p:txBody>
      </p:sp>
      <p:sp>
        <p:nvSpPr>
          <p:cNvPr id="3116" name="Line 44"/>
          <p:cNvSpPr>
            <a:spLocks noChangeShapeType="1"/>
          </p:cNvSpPr>
          <p:nvPr/>
        </p:nvSpPr>
        <p:spPr bwMode="auto">
          <a:xfrm>
            <a:off x="323850" y="4795838"/>
            <a:ext cx="22320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18" name="Line 46"/>
          <p:cNvSpPr>
            <a:spLocks noChangeShapeType="1"/>
          </p:cNvSpPr>
          <p:nvPr/>
        </p:nvSpPr>
        <p:spPr bwMode="auto">
          <a:xfrm>
            <a:off x="323850" y="5011738"/>
            <a:ext cx="22320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19" name="Line 47"/>
          <p:cNvSpPr>
            <a:spLocks noChangeShapeType="1"/>
          </p:cNvSpPr>
          <p:nvPr/>
        </p:nvSpPr>
        <p:spPr bwMode="auto">
          <a:xfrm>
            <a:off x="323850" y="5229225"/>
            <a:ext cx="22320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0" name="Line 48"/>
          <p:cNvSpPr>
            <a:spLocks noChangeShapeType="1"/>
          </p:cNvSpPr>
          <p:nvPr/>
        </p:nvSpPr>
        <p:spPr bwMode="auto">
          <a:xfrm>
            <a:off x="323850" y="5445125"/>
            <a:ext cx="22320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1" name="Line 49"/>
          <p:cNvSpPr>
            <a:spLocks noChangeShapeType="1"/>
          </p:cNvSpPr>
          <p:nvPr/>
        </p:nvSpPr>
        <p:spPr bwMode="auto">
          <a:xfrm>
            <a:off x="323850" y="5661025"/>
            <a:ext cx="22320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2" name="Line 50"/>
          <p:cNvSpPr>
            <a:spLocks noChangeShapeType="1"/>
          </p:cNvSpPr>
          <p:nvPr/>
        </p:nvSpPr>
        <p:spPr bwMode="auto">
          <a:xfrm>
            <a:off x="323850" y="5876925"/>
            <a:ext cx="22320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3" name="Line 51"/>
          <p:cNvSpPr>
            <a:spLocks noChangeShapeType="1"/>
          </p:cNvSpPr>
          <p:nvPr/>
        </p:nvSpPr>
        <p:spPr bwMode="auto">
          <a:xfrm>
            <a:off x="323850" y="6092825"/>
            <a:ext cx="22320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4" name="Line 52"/>
          <p:cNvSpPr>
            <a:spLocks noChangeShapeType="1"/>
          </p:cNvSpPr>
          <p:nvPr/>
        </p:nvSpPr>
        <p:spPr bwMode="auto">
          <a:xfrm>
            <a:off x="323850" y="6308725"/>
            <a:ext cx="22320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5" name="Line 53"/>
          <p:cNvSpPr>
            <a:spLocks noChangeShapeType="1"/>
          </p:cNvSpPr>
          <p:nvPr/>
        </p:nvSpPr>
        <p:spPr bwMode="auto">
          <a:xfrm>
            <a:off x="6516688" y="1341438"/>
            <a:ext cx="22320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6" name="Line 54"/>
          <p:cNvSpPr>
            <a:spLocks noChangeShapeType="1"/>
          </p:cNvSpPr>
          <p:nvPr/>
        </p:nvSpPr>
        <p:spPr bwMode="auto">
          <a:xfrm>
            <a:off x="6516688" y="1557338"/>
            <a:ext cx="22320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7" name="Line 55"/>
          <p:cNvSpPr>
            <a:spLocks noChangeShapeType="1"/>
          </p:cNvSpPr>
          <p:nvPr/>
        </p:nvSpPr>
        <p:spPr bwMode="auto">
          <a:xfrm>
            <a:off x="6516688" y="1774825"/>
            <a:ext cx="22320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8" name="Line 56"/>
          <p:cNvSpPr>
            <a:spLocks noChangeShapeType="1"/>
          </p:cNvSpPr>
          <p:nvPr/>
        </p:nvSpPr>
        <p:spPr bwMode="auto">
          <a:xfrm>
            <a:off x="6516688" y="1990725"/>
            <a:ext cx="22320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9" name="Line 57"/>
          <p:cNvSpPr>
            <a:spLocks noChangeShapeType="1"/>
          </p:cNvSpPr>
          <p:nvPr/>
        </p:nvSpPr>
        <p:spPr bwMode="auto">
          <a:xfrm>
            <a:off x="6516688" y="2206625"/>
            <a:ext cx="22320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30" name="Line 58"/>
          <p:cNvSpPr>
            <a:spLocks noChangeShapeType="1"/>
          </p:cNvSpPr>
          <p:nvPr/>
        </p:nvSpPr>
        <p:spPr bwMode="auto">
          <a:xfrm>
            <a:off x="6516688" y="2422525"/>
            <a:ext cx="22320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31" name="Line 59"/>
          <p:cNvSpPr>
            <a:spLocks noChangeShapeType="1"/>
          </p:cNvSpPr>
          <p:nvPr/>
        </p:nvSpPr>
        <p:spPr bwMode="auto">
          <a:xfrm>
            <a:off x="6516688" y="2636838"/>
            <a:ext cx="22320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32" name="Line 60"/>
          <p:cNvSpPr>
            <a:spLocks noChangeShapeType="1"/>
          </p:cNvSpPr>
          <p:nvPr/>
        </p:nvSpPr>
        <p:spPr bwMode="auto">
          <a:xfrm>
            <a:off x="6516688" y="2852738"/>
            <a:ext cx="22320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33" name="Line 61"/>
          <p:cNvSpPr>
            <a:spLocks noChangeShapeType="1"/>
          </p:cNvSpPr>
          <p:nvPr/>
        </p:nvSpPr>
        <p:spPr bwMode="auto">
          <a:xfrm>
            <a:off x="6516688" y="4076700"/>
            <a:ext cx="22320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34" name="Line 62"/>
          <p:cNvSpPr>
            <a:spLocks noChangeShapeType="1"/>
          </p:cNvSpPr>
          <p:nvPr/>
        </p:nvSpPr>
        <p:spPr bwMode="auto">
          <a:xfrm>
            <a:off x="6516688" y="4292600"/>
            <a:ext cx="22320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35" name="Line 63"/>
          <p:cNvSpPr>
            <a:spLocks noChangeShapeType="1"/>
          </p:cNvSpPr>
          <p:nvPr/>
        </p:nvSpPr>
        <p:spPr bwMode="auto">
          <a:xfrm>
            <a:off x="6516688" y="4510088"/>
            <a:ext cx="22320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36" name="Line 64"/>
          <p:cNvSpPr>
            <a:spLocks noChangeShapeType="1"/>
          </p:cNvSpPr>
          <p:nvPr/>
        </p:nvSpPr>
        <p:spPr bwMode="auto">
          <a:xfrm>
            <a:off x="6516688" y="4725988"/>
            <a:ext cx="22320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37" name="Line 65"/>
          <p:cNvSpPr>
            <a:spLocks noChangeShapeType="1"/>
          </p:cNvSpPr>
          <p:nvPr/>
        </p:nvSpPr>
        <p:spPr bwMode="auto">
          <a:xfrm>
            <a:off x="6516688" y="4941888"/>
            <a:ext cx="22320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38" name="Line 66"/>
          <p:cNvSpPr>
            <a:spLocks noChangeShapeType="1"/>
          </p:cNvSpPr>
          <p:nvPr/>
        </p:nvSpPr>
        <p:spPr bwMode="auto">
          <a:xfrm>
            <a:off x="6516688" y="5157788"/>
            <a:ext cx="22320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39" name="Line 67"/>
          <p:cNvSpPr>
            <a:spLocks noChangeShapeType="1"/>
          </p:cNvSpPr>
          <p:nvPr/>
        </p:nvSpPr>
        <p:spPr bwMode="auto">
          <a:xfrm>
            <a:off x="6516688" y="5373688"/>
            <a:ext cx="22320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40" name="Line 68"/>
          <p:cNvSpPr>
            <a:spLocks noChangeShapeType="1"/>
          </p:cNvSpPr>
          <p:nvPr/>
        </p:nvSpPr>
        <p:spPr bwMode="auto">
          <a:xfrm>
            <a:off x="6516688" y="5589588"/>
            <a:ext cx="22320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41" name="Line 69"/>
          <p:cNvSpPr>
            <a:spLocks noChangeShapeType="1"/>
          </p:cNvSpPr>
          <p:nvPr/>
        </p:nvSpPr>
        <p:spPr bwMode="auto">
          <a:xfrm>
            <a:off x="6516688" y="3068638"/>
            <a:ext cx="22320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42" name="Line 70"/>
          <p:cNvSpPr>
            <a:spLocks noChangeShapeType="1"/>
          </p:cNvSpPr>
          <p:nvPr/>
        </p:nvSpPr>
        <p:spPr bwMode="auto">
          <a:xfrm>
            <a:off x="6516688" y="3284538"/>
            <a:ext cx="22320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43" name="Line 71"/>
          <p:cNvSpPr>
            <a:spLocks noChangeShapeType="1"/>
          </p:cNvSpPr>
          <p:nvPr/>
        </p:nvSpPr>
        <p:spPr bwMode="auto">
          <a:xfrm>
            <a:off x="6516688" y="5805488"/>
            <a:ext cx="22320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44" name="Line 72"/>
          <p:cNvSpPr>
            <a:spLocks noChangeShapeType="1"/>
          </p:cNvSpPr>
          <p:nvPr/>
        </p:nvSpPr>
        <p:spPr bwMode="auto">
          <a:xfrm>
            <a:off x="6516688" y="6021388"/>
            <a:ext cx="22320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45" name="Line 73"/>
          <p:cNvSpPr>
            <a:spLocks noChangeShapeType="1"/>
          </p:cNvSpPr>
          <p:nvPr/>
        </p:nvSpPr>
        <p:spPr bwMode="auto">
          <a:xfrm>
            <a:off x="323850" y="6524625"/>
            <a:ext cx="22320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990831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descr="ARKiveURL-(for-light-backgrounds)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88" y="188913"/>
            <a:ext cx="1584325" cy="45561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Pygmy-three-toed-slo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696913"/>
            <a:ext cx="2808288" cy="1868487"/>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male-and-female-flasher-wras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2636838"/>
            <a:ext cx="2808288" cy="1870075"/>
          </a:xfrm>
          <a:prstGeom prst="rect">
            <a:avLst/>
          </a:prstGeom>
          <a:noFill/>
          <a:extLst>
            <a:ext uri="{909E8E84-426E-40DD-AFC4-6F175D3DCCD1}">
              <a14:hiddenFill xmlns:a14="http://schemas.microsoft.com/office/drawing/2010/main">
                <a:solidFill>
                  <a:srgbClr val="FFFFFF"/>
                </a:solidFill>
              </a14:hiddenFill>
            </a:ext>
          </a:extLst>
        </p:spPr>
      </p:pic>
      <p:sp>
        <p:nvSpPr>
          <p:cNvPr id="5128" name="Text Box 8"/>
          <p:cNvSpPr txBox="1">
            <a:spLocks noChangeArrowheads="1"/>
          </p:cNvSpPr>
          <p:nvPr/>
        </p:nvSpPr>
        <p:spPr bwMode="auto">
          <a:xfrm>
            <a:off x="3132138" y="763588"/>
            <a:ext cx="44656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en-GB" sz="1000" b="1"/>
              <a:t>Pygmy three-toed sloth (</a:t>
            </a:r>
            <a:r>
              <a:rPr lang="en-GB" sz="1000" b="1" i="1"/>
              <a:t>Bradypus pygmaeus</a:t>
            </a:r>
            <a:r>
              <a:rPr lang="en-GB" sz="1000" b="1"/>
              <a:t>)</a:t>
            </a:r>
          </a:p>
          <a:p>
            <a:r>
              <a:rPr lang="en-GB" sz="1000" u="sng">
                <a:hlinkClick r:id="rId5"/>
              </a:rPr>
              <a:t>http://www.arkive.org/pygmy-three-toed-sloth/bradypus-pygmaeus/</a:t>
            </a:r>
            <a:r>
              <a:rPr lang="en-GB" sz="1000" u="sng"/>
              <a:t> </a:t>
            </a:r>
          </a:p>
        </p:txBody>
      </p:sp>
      <p:sp>
        <p:nvSpPr>
          <p:cNvPr id="5129" name="Text Box 9"/>
          <p:cNvSpPr txBox="1">
            <a:spLocks noChangeArrowheads="1"/>
          </p:cNvSpPr>
          <p:nvPr/>
        </p:nvSpPr>
        <p:spPr bwMode="auto">
          <a:xfrm>
            <a:off x="3132138" y="2706688"/>
            <a:ext cx="54006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en-GB" sz="1000" b="1"/>
              <a:t>Flasher wrasse (</a:t>
            </a:r>
            <a:r>
              <a:rPr lang="en-GB" sz="1000" b="1" i="1"/>
              <a:t>Paracheilinus nursalim</a:t>
            </a:r>
            <a:r>
              <a:rPr lang="en-GB" sz="1000" b="1"/>
              <a:t>)</a:t>
            </a:r>
          </a:p>
          <a:p>
            <a:r>
              <a:rPr lang="en-GB" sz="1000">
                <a:hlinkClick r:id="rId6"/>
              </a:rPr>
              <a:t>http://www.arkive.org/flasher-wrasse/paracheilinus-nursalim/</a:t>
            </a:r>
            <a:r>
              <a:rPr lang="en-GB" sz="1000"/>
              <a:t> </a:t>
            </a:r>
          </a:p>
        </p:txBody>
      </p:sp>
      <p:pic>
        <p:nvPicPr>
          <p:cNvPr id="5130" name="Picture 10" descr="Gorgeted-puffleg-showing-wings"/>
          <p:cNvPicPr>
            <a:picLocks noChangeAspect="1" noChangeArrowheads="1"/>
          </p:cNvPicPr>
          <p:nvPr/>
        </p:nvPicPr>
        <p:blipFill>
          <a:blip r:embed="rId7">
            <a:extLst>
              <a:ext uri="{28A0092B-C50C-407E-A947-70E740481C1C}">
                <a14:useLocalDpi xmlns:a14="http://schemas.microsoft.com/office/drawing/2010/main" val="0"/>
              </a:ext>
            </a:extLst>
          </a:blip>
          <a:srcRect t="1549" b="775"/>
          <a:stretch>
            <a:fillRect/>
          </a:stretch>
        </p:blipFill>
        <p:spPr bwMode="auto">
          <a:xfrm>
            <a:off x="250825" y="4581525"/>
            <a:ext cx="2808288" cy="2058988"/>
          </a:xfrm>
          <a:prstGeom prst="rect">
            <a:avLst/>
          </a:prstGeom>
          <a:noFill/>
          <a:extLst>
            <a:ext uri="{909E8E84-426E-40DD-AFC4-6F175D3DCCD1}">
              <a14:hiddenFill xmlns:a14="http://schemas.microsoft.com/office/drawing/2010/main">
                <a:solidFill>
                  <a:srgbClr val="FFFFFF"/>
                </a:solidFill>
              </a14:hiddenFill>
            </a:ext>
          </a:extLst>
        </p:spPr>
      </p:pic>
      <p:sp>
        <p:nvSpPr>
          <p:cNvPr id="5131" name="Text Box 11"/>
          <p:cNvSpPr txBox="1">
            <a:spLocks noChangeArrowheads="1"/>
          </p:cNvSpPr>
          <p:nvPr/>
        </p:nvSpPr>
        <p:spPr bwMode="auto">
          <a:xfrm>
            <a:off x="3132138" y="4651375"/>
            <a:ext cx="46815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en-GB" sz="1000" b="1"/>
              <a:t>Gorgeted puffleg (</a:t>
            </a:r>
            <a:r>
              <a:rPr lang="en-GB" sz="1000" b="1" i="1"/>
              <a:t>Eriocnemis isabellae</a:t>
            </a:r>
            <a:r>
              <a:rPr lang="en-GB" sz="1000" b="1"/>
              <a:t>)</a:t>
            </a:r>
          </a:p>
          <a:p>
            <a:r>
              <a:rPr lang="en-GB" sz="1000">
                <a:hlinkClick r:id="rId8"/>
              </a:rPr>
              <a:t>http://www.arkive.org/gorgeted-puffleg/eriocnemis-isabellae/</a:t>
            </a:r>
            <a:r>
              <a:rPr lang="en-GB" sz="1000"/>
              <a:t> </a:t>
            </a:r>
          </a:p>
        </p:txBody>
      </p:sp>
      <p:sp>
        <p:nvSpPr>
          <p:cNvPr id="5132" name="Line 12"/>
          <p:cNvSpPr>
            <a:spLocks noChangeShapeType="1"/>
          </p:cNvSpPr>
          <p:nvPr/>
        </p:nvSpPr>
        <p:spPr bwMode="auto">
          <a:xfrm>
            <a:off x="3203575" y="1339850"/>
            <a:ext cx="54006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3" name="Line 13"/>
          <p:cNvSpPr>
            <a:spLocks noChangeShapeType="1"/>
          </p:cNvSpPr>
          <p:nvPr/>
        </p:nvSpPr>
        <p:spPr bwMode="auto">
          <a:xfrm>
            <a:off x="3203575" y="1555750"/>
            <a:ext cx="54006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4" name="Line 14"/>
          <p:cNvSpPr>
            <a:spLocks noChangeShapeType="1"/>
          </p:cNvSpPr>
          <p:nvPr/>
        </p:nvSpPr>
        <p:spPr bwMode="auto">
          <a:xfrm>
            <a:off x="3203575" y="1771650"/>
            <a:ext cx="54006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5" name="Line 15"/>
          <p:cNvSpPr>
            <a:spLocks noChangeShapeType="1"/>
          </p:cNvSpPr>
          <p:nvPr/>
        </p:nvSpPr>
        <p:spPr bwMode="auto">
          <a:xfrm>
            <a:off x="3203575" y="1987550"/>
            <a:ext cx="54006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6" name="Line 16"/>
          <p:cNvSpPr>
            <a:spLocks noChangeShapeType="1"/>
          </p:cNvSpPr>
          <p:nvPr/>
        </p:nvSpPr>
        <p:spPr bwMode="auto">
          <a:xfrm>
            <a:off x="3203575" y="2205038"/>
            <a:ext cx="54006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7" name="Line 17"/>
          <p:cNvSpPr>
            <a:spLocks noChangeShapeType="1"/>
          </p:cNvSpPr>
          <p:nvPr/>
        </p:nvSpPr>
        <p:spPr bwMode="auto">
          <a:xfrm>
            <a:off x="3203575" y="2420938"/>
            <a:ext cx="54006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8" name="Line 18"/>
          <p:cNvSpPr>
            <a:spLocks noChangeShapeType="1"/>
          </p:cNvSpPr>
          <p:nvPr/>
        </p:nvSpPr>
        <p:spPr bwMode="auto">
          <a:xfrm>
            <a:off x="3203575" y="3281363"/>
            <a:ext cx="54006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9" name="Line 19"/>
          <p:cNvSpPr>
            <a:spLocks noChangeShapeType="1"/>
          </p:cNvSpPr>
          <p:nvPr/>
        </p:nvSpPr>
        <p:spPr bwMode="auto">
          <a:xfrm>
            <a:off x="3203575" y="3497263"/>
            <a:ext cx="54006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0" name="Line 20"/>
          <p:cNvSpPr>
            <a:spLocks noChangeShapeType="1"/>
          </p:cNvSpPr>
          <p:nvPr/>
        </p:nvSpPr>
        <p:spPr bwMode="auto">
          <a:xfrm>
            <a:off x="3203575" y="3713163"/>
            <a:ext cx="54006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1" name="Line 21"/>
          <p:cNvSpPr>
            <a:spLocks noChangeShapeType="1"/>
          </p:cNvSpPr>
          <p:nvPr/>
        </p:nvSpPr>
        <p:spPr bwMode="auto">
          <a:xfrm>
            <a:off x="3203575" y="3929063"/>
            <a:ext cx="54006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2" name="Line 22"/>
          <p:cNvSpPr>
            <a:spLocks noChangeShapeType="1"/>
          </p:cNvSpPr>
          <p:nvPr/>
        </p:nvSpPr>
        <p:spPr bwMode="auto">
          <a:xfrm>
            <a:off x="3203575" y="4146550"/>
            <a:ext cx="54006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3" name="Line 23"/>
          <p:cNvSpPr>
            <a:spLocks noChangeShapeType="1"/>
          </p:cNvSpPr>
          <p:nvPr/>
        </p:nvSpPr>
        <p:spPr bwMode="auto">
          <a:xfrm>
            <a:off x="3203575" y="4362450"/>
            <a:ext cx="54006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4" name="Line 24"/>
          <p:cNvSpPr>
            <a:spLocks noChangeShapeType="1"/>
          </p:cNvSpPr>
          <p:nvPr/>
        </p:nvSpPr>
        <p:spPr bwMode="auto">
          <a:xfrm>
            <a:off x="3203575" y="5227638"/>
            <a:ext cx="54006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5" name="Line 25"/>
          <p:cNvSpPr>
            <a:spLocks noChangeShapeType="1"/>
          </p:cNvSpPr>
          <p:nvPr/>
        </p:nvSpPr>
        <p:spPr bwMode="auto">
          <a:xfrm>
            <a:off x="3203575" y="5443538"/>
            <a:ext cx="54006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6" name="Line 26"/>
          <p:cNvSpPr>
            <a:spLocks noChangeShapeType="1"/>
          </p:cNvSpPr>
          <p:nvPr/>
        </p:nvSpPr>
        <p:spPr bwMode="auto">
          <a:xfrm>
            <a:off x="3203575" y="5659438"/>
            <a:ext cx="54006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7" name="Line 27"/>
          <p:cNvSpPr>
            <a:spLocks noChangeShapeType="1"/>
          </p:cNvSpPr>
          <p:nvPr/>
        </p:nvSpPr>
        <p:spPr bwMode="auto">
          <a:xfrm>
            <a:off x="3203575" y="5875338"/>
            <a:ext cx="54006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8" name="Line 28"/>
          <p:cNvSpPr>
            <a:spLocks noChangeShapeType="1"/>
          </p:cNvSpPr>
          <p:nvPr/>
        </p:nvSpPr>
        <p:spPr bwMode="auto">
          <a:xfrm>
            <a:off x="3203575" y="6092825"/>
            <a:ext cx="54006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9" name="Line 29"/>
          <p:cNvSpPr>
            <a:spLocks noChangeShapeType="1"/>
          </p:cNvSpPr>
          <p:nvPr/>
        </p:nvSpPr>
        <p:spPr bwMode="auto">
          <a:xfrm>
            <a:off x="3203575" y="6308725"/>
            <a:ext cx="54006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50" name="Text Box 30"/>
          <p:cNvSpPr txBox="1">
            <a:spLocks noChangeArrowheads="1"/>
          </p:cNvSpPr>
          <p:nvPr/>
        </p:nvSpPr>
        <p:spPr bwMode="auto">
          <a:xfrm>
            <a:off x="2124075" y="115888"/>
            <a:ext cx="67691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GB"/>
              <a:t>Worksheet A – List the features of each species to help you think of questions for your classification key</a:t>
            </a:r>
          </a:p>
        </p:txBody>
      </p:sp>
    </p:spTree>
    <p:extLst>
      <p:ext uri="{BB962C8B-B14F-4D97-AF65-F5344CB8AC3E}">
        <p14:creationId xmlns:p14="http://schemas.microsoft.com/office/powerpoint/2010/main" val="2337933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ARKiveURL-(for-light-backgrounds)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88" y="188913"/>
            <a:ext cx="1584325" cy="455612"/>
          </a:xfrm>
          <a:prstGeom prst="rect">
            <a:avLst/>
          </a:prstGeom>
          <a:noFill/>
          <a:extLst>
            <a:ext uri="{909E8E84-426E-40DD-AFC4-6F175D3DCCD1}">
              <a14:hiddenFill xmlns:a14="http://schemas.microsoft.com/office/drawing/2010/main">
                <a:solidFill>
                  <a:srgbClr val="FFFFFF"/>
                </a:solidFill>
              </a14:hiddenFill>
            </a:ext>
          </a:extLst>
        </p:spPr>
      </p:pic>
      <p:sp>
        <p:nvSpPr>
          <p:cNvPr id="8197" name="Text Box 5"/>
          <p:cNvSpPr txBox="1">
            <a:spLocks noChangeArrowheads="1"/>
          </p:cNvSpPr>
          <p:nvPr/>
        </p:nvSpPr>
        <p:spPr bwMode="auto">
          <a:xfrm>
            <a:off x="2051050" y="254000"/>
            <a:ext cx="68421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GB"/>
              <a:t>Worksheet A – Draw your classification key below</a:t>
            </a:r>
          </a:p>
        </p:txBody>
      </p:sp>
    </p:spTree>
    <p:extLst>
      <p:ext uri="{BB962C8B-B14F-4D97-AF65-F5344CB8AC3E}">
        <p14:creationId xmlns:p14="http://schemas.microsoft.com/office/powerpoint/2010/main" val="1915276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ARKiveURL-(for-light-backgrounds)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88" y="188913"/>
            <a:ext cx="1584325" cy="45561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Gorgeted-puffleg-showing-win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4054475"/>
            <a:ext cx="2808287" cy="2106613"/>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Kipunji-climb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1341438"/>
            <a:ext cx="3024188" cy="192563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Pygmy-three-toed-slot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575" y="1341438"/>
            <a:ext cx="2879725" cy="19177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satomis-pygmy-seahors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40450" y="1341438"/>
            <a:ext cx="2895600" cy="1925637"/>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male-and-female-flasher-wrass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19475" y="4054475"/>
            <a:ext cx="3168650" cy="2111375"/>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descr="pair-of-golden-eyed-stick-insects-hanging-from-branch-captive"/>
          <p:cNvPicPr>
            <a:picLocks noChangeAspect="1" noChangeArrowheads="1"/>
          </p:cNvPicPr>
          <p:nvPr/>
        </p:nvPicPr>
        <p:blipFill>
          <a:blip r:embed="rId8">
            <a:extLst>
              <a:ext uri="{28A0092B-C50C-407E-A947-70E740481C1C}">
                <a14:useLocalDpi xmlns:a14="http://schemas.microsoft.com/office/drawing/2010/main" val="0"/>
              </a:ext>
            </a:extLst>
          </a:blip>
          <a:srcRect t="2180" b="2180"/>
          <a:stretch>
            <a:fillRect/>
          </a:stretch>
        </p:blipFill>
        <p:spPr bwMode="auto">
          <a:xfrm>
            <a:off x="6784975" y="4052888"/>
            <a:ext cx="1458913" cy="2089150"/>
          </a:xfrm>
          <a:prstGeom prst="rect">
            <a:avLst/>
          </a:prstGeom>
          <a:noFill/>
          <a:extLst>
            <a:ext uri="{909E8E84-426E-40DD-AFC4-6F175D3DCCD1}">
              <a14:hiddenFill xmlns:a14="http://schemas.microsoft.com/office/drawing/2010/main">
                <a:solidFill>
                  <a:srgbClr val="FFFFFF"/>
                </a:solidFill>
              </a14:hiddenFill>
            </a:ext>
          </a:extLst>
        </p:spPr>
      </p:pic>
      <p:sp>
        <p:nvSpPr>
          <p:cNvPr id="2062" name="Text Box 14"/>
          <p:cNvSpPr txBox="1">
            <a:spLocks noChangeArrowheads="1"/>
          </p:cNvSpPr>
          <p:nvPr/>
        </p:nvSpPr>
        <p:spPr bwMode="auto">
          <a:xfrm>
            <a:off x="2051050" y="254000"/>
            <a:ext cx="684212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GB"/>
              <a:t>Worksheet A – Swap this with somebody with worksheet B to test your classification key will help them work out the name of each species in the pictures</a:t>
            </a:r>
          </a:p>
        </p:txBody>
      </p:sp>
      <p:sp>
        <p:nvSpPr>
          <p:cNvPr id="2063" name="Line 15"/>
          <p:cNvSpPr>
            <a:spLocks noChangeShapeType="1"/>
          </p:cNvSpPr>
          <p:nvPr/>
        </p:nvSpPr>
        <p:spPr bwMode="auto">
          <a:xfrm>
            <a:off x="468313" y="3573463"/>
            <a:ext cx="2374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4" name="Line 16"/>
          <p:cNvSpPr>
            <a:spLocks noChangeShapeType="1"/>
          </p:cNvSpPr>
          <p:nvPr/>
        </p:nvSpPr>
        <p:spPr bwMode="auto">
          <a:xfrm>
            <a:off x="3419475" y="3573463"/>
            <a:ext cx="2374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5" name="Line 17"/>
          <p:cNvSpPr>
            <a:spLocks noChangeShapeType="1"/>
          </p:cNvSpPr>
          <p:nvPr/>
        </p:nvSpPr>
        <p:spPr bwMode="auto">
          <a:xfrm>
            <a:off x="6445250" y="3573463"/>
            <a:ext cx="2374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6" name="Line 18"/>
          <p:cNvSpPr>
            <a:spLocks noChangeShapeType="1"/>
          </p:cNvSpPr>
          <p:nvPr/>
        </p:nvSpPr>
        <p:spPr bwMode="auto">
          <a:xfrm>
            <a:off x="684213" y="6526213"/>
            <a:ext cx="2374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7" name="Line 19"/>
          <p:cNvSpPr>
            <a:spLocks noChangeShapeType="1"/>
          </p:cNvSpPr>
          <p:nvPr/>
        </p:nvSpPr>
        <p:spPr bwMode="auto">
          <a:xfrm>
            <a:off x="3851275" y="6526213"/>
            <a:ext cx="2374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8" name="Line 20"/>
          <p:cNvSpPr>
            <a:spLocks noChangeShapeType="1"/>
          </p:cNvSpPr>
          <p:nvPr/>
        </p:nvSpPr>
        <p:spPr bwMode="auto">
          <a:xfrm>
            <a:off x="7058025" y="6526213"/>
            <a:ext cx="14747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9" name="Text Box 21"/>
          <p:cNvSpPr txBox="1">
            <a:spLocks noChangeArrowheads="1"/>
          </p:cNvSpPr>
          <p:nvPr/>
        </p:nvSpPr>
        <p:spPr bwMode="auto">
          <a:xfrm>
            <a:off x="250825" y="3400425"/>
            <a:ext cx="2889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000"/>
              <a:t>1.</a:t>
            </a:r>
          </a:p>
        </p:txBody>
      </p:sp>
      <p:sp>
        <p:nvSpPr>
          <p:cNvPr id="2070" name="Text Box 22"/>
          <p:cNvSpPr txBox="1">
            <a:spLocks noChangeArrowheads="1"/>
          </p:cNvSpPr>
          <p:nvPr/>
        </p:nvSpPr>
        <p:spPr bwMode="auto">
          <a:xfrm>
            <a:off x="3203575" y="3400425"/>
            <a:ext cx="2889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000"/>
              <a:t>2.</a:t>
            </a:r>
          </a:p>
        </p:txBody>
      </p:sp>
      <p:sp>
        <p:nvSpPr>
          <p:cNvPr id="2071" name="Text Box 23"/>
          <p:cNvSpPr txBox="1">
            <a:spLocks noChangeArrowheads="1"/>
          </p:cNvSpPr>
          <p:nvPr/>
        </p:nvSpPr>
        <p:spPr bwMode="auto">
          <a:xfrm>
            <a:off x="6156325" y="3400425"/>
            <a:ext cx="2889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000"/>
              <a:t>3.</a:t>
            </a:r>
          </a:p>
        </p:txBody>
      </p:sp>
      <p:sp>
        <p:nvSpPr>
          <p:cNvPr id="2072" name="Text Box 24"/>
          <p:cNvSpPr txBox="1">
            <a:spLocks noChangeArrowheads="1"/>
          </p:cNvSpPr>
          <p:nvPr/>
        </p:nvSpPr>
        <p:spPr bwMode="auto">
          <a:xfrm>
            <a:off x="468313" y="6353175"/>
            <a:ext cx="2889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000"/>
              <a:t>4.</a:t>
            </a:r>
          </a:p>
        </p:txBody>
      </p:sp>
      <p:sp>
        <p:nvSpPr>
          <p:cNvPr id="2073" name="Text Box 25"/>
          <p:cNvSpPr txBox="1">
            <a:spLocks noChangeArrowheads="1"/>
          </p:cNvSpPr>
          <p:nvPr/>
        </p:nvSpPr>
        <p:spPr bwMode="auto">
          <a:xfrm>
            <a:off x="3635375" y="6353175"/>
            <a:ext cx="2889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000"/>
              <a:t>5.</a:t>
            </a:r>
          </a:p>
        </p:txBody>
      </p:sp>
      <p:sp>
        <p:nvSpPr>
          <p:cNvPr id="2074" name="Text Box 26"/>
          <p:cNvSpPr txBox="1">
            <a:spLocks noChangeArrowheads="1"/>
          </p:cNvSpPr>
          <p:nvPr/>
        </p:nvSpPr>
        <p:spPr bwMode="auto">
          <a:xfrm>
            <a:off x="6804025" y="6353175"/>
            <a:ext cx="2889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000"/>
              <a:t>6.</a:t>
            </a:r>
          </a:p>
        </p:txBody>
      </p:sp>
    </p:spTree>
    <p:extLst>
      <p:ext uri="{BB962C8B-B14F-4D97-AF65-F5344CB8AC3E}">
        <p14:creationId xmlns:p14="http://schemas.microsoft.com/office/powerpoint/2010/main" val="3292592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dichotomous key?</a:t>
            </a:r>
            <a:endParaRPr lang="en-US" dirty="0"/>
          </a:p>
        </p:txBody>
      </p:sp>
      <p:sp>
        <p:nvSpPr>
          <p:cNvPr id="3" name="Content Placeholder 2"/>
          <p:cNvSpPr>
            <a:spLocks noGrp="1"/>
          </p:cNvSpPr>
          <p:nvPr>
            <p:ph idx="1"/>
          </p:nvPr>
        </p:nvSpPr>
        <p:spPr/>
        <p:txBody>
          <a:bodyPr/>
          <a:lstStyle/>
          <a:p>
            <a:r>
              <a:rPr lang="en-US" dirty="0" smtClean="0"/>
              <a:t>A dichotomous key</a:t>
            </a:r>
          </a:p>
          <a:p>
            <a:pPr lvl="1"/>
            <a:r>
              <a:rPr lang="en-US" dirty="0" smtClean="0"/>
              <a:t>Is a tool </a:t>
            </a:r>
            <a:r>
              <a:rPr lang="en-US" dirty="0"/>
              <a:t>that allows the user to determine the identity of items in the natural world, such as trees, wildflowers, </a:t>
            </a:r>
            <a:r>
              <a:rPr lang="en-US" dirty="0" smtClean="0"/>
              <a:t>and mammals.</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0325" y="3429000"/>
            <a:ext cx="3943350"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4228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 Objective</a:t>
            </a:r>
            <a:endParaRPr lang="en-US" dirty="0"/>
          </a:p>
        </p:txBody>
      </p:sp>
      <p:sp>
        <p:nvSpPr>
          <p:cNvPr id="3" name="Content Placeholder 2"/>
          <p:cNvSpPr>
            <a:spLocks noGrp="1"/>
          </p:cNvSpPr>
          <p:nvPr>
            <p:ph idx="1"/>
          </p:nvPr>
        </p:nvSpPr>
        <p:spPr/>
        <p:txBody>
          <a:bodyPr/>
          <a:lstStyle/>
          <a:p>
            <a:r>
              <a:rPr lang="en-US" dirty="0" smtClean="0"/>
              <a:t>Students will use the dichotomous key to figure out the scientific binomial name for each item.</a:t>
            </a:r>
          </a:p>
          <a:p>
            <a:pPr lvl="1"/>
            <a:r>
              <a:rPr lang="en-US" dirty="0" smtClean="0"/>
              <a:t>Key vocabulary</a:t>
            </a:r>
          </a:p>
          <a:p>
            <a:pPr lvl="2"/>
            <a:r>
              <a:rPr lang="en-US" dirty="0" smtClean="0"/>
              <a:t>Binomial: a two term name for a species</a:t>
            </a:r>
          </a:p>
          <a:p>
            <a:pPr lvl="2"/>
            <a:r>
              <a:rPr lang="en-US" dirty="0" smtClean="0"/>
              <a:t>Classification: </a:t>
            </a:r>
            <a:r>
              <a:rPr lang="en-US" dirty="0"/>
              <a:t> a method of scientific taxonomy used to group and categorize organisms into groups</a:t>
            </a:r>
            <a:endParaRPr lang="en-US" dirty="0" smtClean="0"/>
          </a:p>
          <a:p>
            <a:pPr lvl="2"/>
            <a:endParaRPr lang="en-US" dirty="0"/>
          </a:p>
        </p:txBody>
      </p:sp>
    </p:spTree>
    <p:extLst>
      <p:ext uri="{BB962C8B-B14F-4D97-AF65-F5344CB8AC3E}">
        <p14:creationId xmlns:p14="http://schemas.microsoft.com/office/powerpoint/2010/main" val="2510073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1010068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268538" cy="226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7" descr="1010068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3213" y="836613"/>
            <a:ext cx="1150937"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9" descr="Fastene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4663" y="404813"/>
            <a:ext cx="1512887"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11" descr="sharpening-pencils-standard-poin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0425" y="0"/>
            <a:ext cx="3203575"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13" descr="2541penci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11638" y="1916113"/>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15" descr="eras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0425" y="4872038"/>
            <a:ext cx="3203575" cy="198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7" descr="M034579W0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77050" y="1484313"/>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57" name="Object 18"/>
          <p:cNvGraphicFramePr>
            <a:graphicFrameLocks noChangeAspect="1"/>
          </p:cNvGraphicFramePr>
          <p:nvPr/>
        </p:nvGraphicFramePr>
        <p:xfrm>
          <a:off x="3203575" y="2133600"/>
          <a:ext cx="2160588" cy="1066800"/>
        </p:xfrm>
        <a:graphic>
          <a:graphicData uri="http://schemas.openxmlformats.org/presentationml/2006/ole">
            <mc:AlternateContent xmlns:mc="http://schemas.openxmlformats.org/markup-compatibility/2006">
              <mc:Choice xmlns:v="urn:schemas-microsoft-com:vml" Requires="v">
                <p:oleObj spid="_x0000_s2091" name="Bitmap Image" r:id="rId10" imgW="3142857" imgH="1552792" progId="Paint.Picture">
                  <p:embed/>
                </p:oleObj>
              </mc:Choice>
              <mc:Fallback>
                <p:oleObj name="Bitmap Image" r:id="rId10" imgW="3142857" imgH="1552792" progId="Paint.Picture">
                  <p:embed/>
                  <p:pic>
                    <p:nvPicPr>
                      <p:cNvPr id="0" name="Object 1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03575" y="2133600"/>
                        <a:ext cx="216058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058" name="Picture 20" descr="FlexiRuler-0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9388" y="2032000"/>
            <a:ext cx="2736850"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22" descr="Pocket-Calculator-SX-320PK-"/>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71775" y="4287838"/>
            <a:ext cx="1662113" cy="257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60" name="Object 23"/>
          <p:cNvGraphicFramePr>
            <a:graphicFrameLocks noChangeAspect="1"/>
          </p:cNvGraphicFramePr>
          <p:nvPr/>
        </p:nvGraphicFramePr>
        <p:xfrm>
          <a:off x="250825" y="5300663"/>
          <a:ext cx="2305050" cy="1254125"/>
        </p:xfrm>
        <a:graphic>
          <a:graphicData uri="http://schemas.openxmlformats.org/presentationml/2006/ole">
            <mc:AlternateContent xmlns:mc="http://schemas.openxmlformats.org/markup-compatibility/2006">
              <mc:Choice xmlns:v="urn:schemas-microsoft-com:vml" Requires="v">
                <p:oleObj spid="_x0000_s2092" name="Bitmap Image" r:id="rId14" imgW="1628571" imgH="885949" progId="Paint.Picture">
                  <p:embed/>
                </p:oleObj>
              </mc:Choice>
              <mc:Fallback>
                <p:oleObj name="Bitmap Image" r:id="rId14" imgW="1628571" imgH="885949" progId="Paint.Picture">
                  <p:embed/>
                  <p:pic>
                    <p:nvPicPr>
                      <p:cNvPr id="0" name="Object 2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0825" y="5300663"/>
                        <a:ext cx="2305050" cy="125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1" name="Text Box 24"/>
          <p:cNvSpPr txBox="1">
            <a:spLocks noChangeArrowheads="1"/>
          </p:cNvSpPr>
          <p:nvPr/>
        </p:nvSpPr>
        <p:spPr bwMode="auto">
          <a:xfrm>
            <a:off x="0" y="1916113"/>
            <a:ext cx="2051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b="1"/>
              <a:t>Large Paper Clip</a:t>
            </a:r>
          </a:p>
        </p:txBody>
      </p:sp>
      <p:sp>
        <p:nvSpPr>
          <p:cNvPr id="2062" name="Text Box 25"/>
          <p:cNvSpPr txBox="1">
            <a:spLocks noChangeArrowheads="1"/>
          </p:cNvSpPr>
          <p:nvPr/>
        </p:nvSpPr>
        <p:spPr bwMode="auto">
          <a:xfrm>
            <a:off x="2268538" y="404813"/>
            <a:ext cx="2051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b="1"/>
              <a:t>Small Paper Clip</a:t>
            </a:r>
          </a:p>
        </p:txBody>
      </p:sp>
      <p:sp>
        <p:nvSpPr>
          <p:cNvPr id="2063" name="Text Box 26"/>
          <p:cNvSpPr txBox="1">
            <a:spLocks noChangeArrowheads="1"/>
          </p:cNvSpPr>
          <p:nvPr/>
        </p:nvSpPr>
        <p:spPr bwMode="auto">
          <a:xfrm>
            <a:off x="3995738" y="1844675"/>
            <a:ext cx="2051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b="1"/>
              <a:t>Paper Fastener</a:t>
            </a:r>
          </a:p>
        </p:txBody>
      </p:sp>
      <p:sp>
        <p:nvSpPr>
          <p:cNvPr id="2064" name="Text Box 27"/>
          <p:cNvSpPr txBox="1">
            <a:spLocks noChangeArrowheads="1"/>
          </p:cNvSpPr>
          <p:nvPr/>
        </p:nvSpPr>
        <p:spPr bwMode="auto">
          <a:xfrm>
            <a:off x="6443663" y="1341438"/>
            <a:ext cx="24114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b="1"/>
              <a:t>Sharpened Pencil</a:t>
            </a:r>
          </a:p>
        </p:txBody>
      </p:sp>
      <p:sp>
        <p:nvSpPr>
          <p:cNvPr id="2065" name="Text Box 28"/>
          <p:cNvSpPr txBox="1">
            <a:spLocks noChangeArrowheads="1"/>
          </p:cNvSpPr>
          <p:nvPr/>
        </p:nvSpPr>
        <p:spPr bwMode="auto">
          <a:xfrm>
            <a:off x="0" y="2565400"/>
            <a:ext cx="2051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b="1"/>
              <a:t>Ruler</a:t>
            </a:r>
          </a:p>
        </p:txBody>
      </p:sp>
      <p:sp>
        <p:nvSpPr>
          <p:cNvPr id="2066" name="Text Box 29"/>
          <p:cNvSpPr txBox="1">
            <a:spLocks noChangeArrowheads="1"/>
          </p:cNvSpPr>
          <p:nvPr/>
        </p:nvSpPr>
        <p:spPr bwMode="auto">
          <a:xfrm>
            <a:off x="3203575" y="3429000"/>
            <a:ext cx="2051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b="1"/>
              <a:t>Pen Lid</a:t>
            </a:r>
          </a:p>
        </p:txBody>
      </p:sp>
      <p:sp>
        <p:nvSpPr>
          <p:cNvPr id="2067" name="Text Box 30"/>
          <p:cNvSpPr txBox="1">
            <a:spLocks noChangeArrowheads="1"/>
          </p:cNvSpPr>
          <p:nvPr/>
        </p:nvSpPr>
        <p:spPr bwMode="auto">
          <a:xfrm>
            <a:off x="7885113" y="3644900"/>
            <a:ext cx="2051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b="1"/>
              <a:t>Scissors</a:t>
            </a:r>
          </a:p>
        </p:txBody>
      </p:sp>
      <p:sp>
        <p:nvSpPr>
          <p:cNvPr id="2068" name="Text Box 31"/>
          <p:cNvSpPr txBox="1">
            <a:spLocks noChangeArrowheads="1"/>
          </p:cNvSpPr>
          <p:nvPr/>
        </p:nvSpPr>
        <p:spPr bwMode="auto">
          <a:xfrm>
            <a:off x="539750" y="4581525"/>
            <a:ext cx="2051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b="1"/>
              <a:t>Splint</a:t>
            </a:r>
          </a:p>
        </p:txBody>
      </p:sp>
      <p:sp>
        <p:nvSpPr>
          <p:cNvPr id="2069" name="Text Box 32"/>
          <p:cNvSpPr txBox="1">
            <a:spLocks noChangeArrowheads="1"/>
          </p:cNvSpPr>
          <p:nvPr/>
        </p:nvSpPr>
        <p:spPr bwMode="auto">
          <a:xfrm>
            <a:off x="5292725" y="4365625"/>
            <a:ext cx="25923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b="1"/>
              <a:t>Unsharpened Pencil</a:t>
            </a:r>
          </a:p>
        </p:txBody>
      </p:sp>
      <p:sp>
        <p:nvSpPr>
          <p:cNvPr id="2070" name="Text Box 33"/>
          <p:cNvSpPr txBox="1">
            <a:spLocks noChangeArrowheads="1"/>
          </p:cNvSpPr>
          <p:nvPr/>
        </p:nvSpPr>
        <p:spPr bwMode="auto">
          <a:xfrm>
            <a:off x="6227763" y="4724400"/>
            <a:ext cx="2051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b="1"/>
              <a:t>Eraser</a:t>
            </a:r>
          </a:p>
        </p:txBody>
      </p:sp>
      <p:sp>
        <p:nvSpPr>
          <p:cNvPr id="2071" name="Text Box 34"/>
          <p:cNvSpPr txBox="1">
            <a:spLocks noChangeArrowheads="1"/>
          </p:cNvSpPr>
          <p:nvPr/>
        </p:nvSpPr>
        <p:spPr bwMode="auto">
          <a:xfrm>
            <a:off x="4643438" y="5229225"/>
            <a:ext cx="2051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b="1"/>
              <a:t>Calculator</a:t>
            </a:r>
          </a:p>
        </p:txBody>
      </p:sp>
      <p:sp>
        <p:nvSpPr>
          <p:cNvPr id="2072" name="Line 35"/>
          <p:cNvSpPr>
            <a:spLocks noChangeShapeType="1"/>
          </p:cNvSpPr>
          <p:nvPr/>
        </p:nvSpPr>
        <p:spPr bwMode="auto">
          <a:xfrm flipV="1">
            <a:off x="323850" y="1268413"/>
            <a:ext cx="287338" cy="720725"/>
          </a:xfrm>
          <a:prstGeom prst="line">
            <a:avLst/>
          </a:prstGeom>
          <a:noFill/>
          <a:ln w="635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3" name="Line 36"/>
          <p:cNvSpPr>
            <a:spLocks noChangeShapeType="1"/>
          </p:cNvSpPr>
          <p:nvPr/>
        </p:nvSpPr>
        <p:spPr bwMode="auto">
          <a:xfrm>
            <a:off x="3132138" y="692150"/>
            <a:ext cx="287337" cy="504825"/>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4" name="Line 37"/>
          <p:cNvSpPr>
            <a:spLocks noChangeShapeType="1"/>
          </p:cNvSpPr>
          <p:nvPr/>
        </p:nvSpPr>
        <p:spPr bwMode="auto">
          <a:xfrm flipV="1">
            <a:off x="4356100" y="1125538"/>
            <a:ext cx="287338" cy="790575"/>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5" name="Line 38"/>
          <p:cNvSpPr>
            <a:spLocks noChangeShapeType="1"/>
          </p:cNvSpPr>
          <p:nvPr/>
        </p:nvSpPr>
        <p:spPr bwMode="auto">
          <a:xfrm flipH="1" flipV="1">
            <a:off x="7667625" y="908050"/>
            <a:ext cx="360363" cy="504825"/>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6" name="Line 39"/>
          <p:cNvSpPr>
            <a:spLocks noChangeShapeType="1"/>
          </p:cNvSpPr>
          <p:nvPr/>
        </p:nvSpPr>
        <p:spPr bwMode="auto">
          <a:xfrm>
            <a:off x="684213" y="2852738"/>
            <a:ext cx="503237" cy="504825"/>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7" name="Line 40"/>
          <p:cNvSpPr>
            <a:spLocks noChangeShapeType="1"/>
          </p:cNvSpPr>
          <p:nvPr/>
        </p:nvSpPr>
        <p:spPr bwMode="auto">
          <a:xfrm flipV="1">
            <a:off x="3492500" y="3068638"/>
            <a:ext cx="574675" cy="504825"/>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8" name="Line 41"/>
          <p:cNvSpPr>
            <a:spLocks noChangeShapeType="1"/>
          </p:cNvSpPr>
          <p:nvPr/>
        </p:nvSpPr>
        <p:spPr bwMode="auto">
          <a:xfrm flipH="1" flipV="1">
            <a:off x="8027988" y="2781300"/>
            <a:ext cx="647700" cy="936625"/>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9" name="Line 42"/>
          <p:cNvSpPr>
            <a:spLocks noChangeShapeType="1"/>
          </p:cNvSpPr>
          <p:nvPr/>
        </p:nvSpPr>
        <p:spPr bwMode="auto">
          <a:xfrm flipH="1" flipV="1">
            <a:off x="5867400" y="3933825"/>
            <a:ext cx="360363" cy="503238"/>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0" name="Line 44"/>
          <p:cNvSpPr>
            <a:spLocks noChangeShapeType="1"/>
          </p:cNvSpPr>
          <p:nvPr/>
        </p:nvSpPr>
        <p:spPr bwMode="auto">
          <a:xfrm>
            <a:off x="6804025" y="4941888"/>
            <a:ext cx="431800" cy="43180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1" name="Line 45"/>
          <p:cNvSpPr>
            <a:spLocks noChangeShapeType="1"/>
          </p:cNvSpPr>
          <p:nvPr/>
        </p:nvSpPr>
        <p:spPr bwMode="auto">
          <a:xfrm>
            <a:off x="1403350" y="4941888"/>
            <a:ext cx="215900" cy="358775"/>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2" name="Line 46"/>
          <p:cNvSpPr>
            <a:spLocks noChangeShapeType="1"/>
          </p:cNvSpPr>
          <p:nvPr/>
        </p:nvSpPr>
        <p:spPr bwMode="auto">
          <a:xfrm flipH="1">
            <a:off x="4356100" y="5516563"/>
            <a:ext cx="647700" cy="504825"/>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7" descr="syd-5aerlntueyg1b1urwbro_layo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4"/>
          <p:cNvSpPr>
            <a:spLocks noGrp="1" noChangeArrowheads="1"/>
          </p:cNvSpPr>
          <p:nvPr>
            <p:ph type="ctrTitle" idx="4294967295"/>
          </p:nvPr>
        </p:nvSpPr>
        <p:spPr>
          <a:xfrm>
            <a:off x="1371600" y="188913"/>
            <a:ext cx="7772400" cy="1470025"/>
          </a:xfrm>
        </p:spPr>
        <p:txBody>
          <a:bodyPr/>
          <a:lstStyle/>
          <a:p>
            <a:pPr eaLnBrk="1" hangingPunct="1"/>
            <a:r>
              <a:rPr lang="en-GB" smtClean="0"/>
              <a:t>Time to Check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1010068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268538" cy="226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descr="1010068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3213" y="836613"/>
            <a:ext cx="1150937"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Fastene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4663" y="404813"/>
            <a:ext cx="1512887"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sharpening-pencils-standard-poin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0425" y="0"/>
            <a:ext cx="3203575"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2541penci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11638" y="1916113"/>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7" descr="eras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0425" y="4872038"/>
            <a:ext cx="3203575" cy="198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8" descr="M034579W0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77050" y="1484313"/>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105" name="Object 9"/>
          <p:cNvGraphicFramePr>
            <a:graphicFrameLocks noChangeAspect="1"/>
          </p:cNvGraphicFramePr>
          <p:nvPr/>
        </p:nvGraphicFramePr>
        <p:xfrm>
          <a:off x="3203575" y="2133600"/>
          <a:ext cx="2160588" cy="1066800"/>
        </p:xfrm>
        <a:graphic>
          <a:graphicData uri="http://schemas.openxmlformats.org/presentationml/2006/ole">
            <mc:AlternateContent xmlns:mc="http://schemas.openxmlformats.org/markup-compatibility/2006">
              <mc:Choice xmlns:v="urn:schemas-microsoft-com:vml" Requires="v">
                <p:oleObj spid="_x0000_s4139" name="Bitmap Image" r:id="rId10" imgW="3142857" imgH="1552792" progId="Paint.Picture">
                  <p:embed/>
                </p:oleObj>
              </mc:Choice>
              <mc:Fallback>
                <p:oleObj name="Bitmap Image" r:id="rId10" imgW="3142857" imgH="1552792" progId="Paint.Picture">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03575" y="2133600"/>
                        <a:ext cx="216058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106" name="Picture 10" descr="FlexiRuler-0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9388" y="2032000"/>
            <a:ext cx="2736850"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11" descr="Pocket-Calculator-SX-320PK-"/>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71775" y="4287838"/>
            <a:ext cx="1662113" cy="257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108" name="Object 12"/>
          <p:cNvGraphicFramePr>
            <a:graphicFrameLocks noChangeAspect="1"/>
          </p:cNvGraphicFramePr>
          <p:nvPr/>
        </p:nvGraphicFramePr>
        <p:xfrm>
          <a:off x="250825" y="5300663"/>
          <a:ext cx="2305050" cy="1254125"/>
        </p:xfrm>
        <a:graphic>
          <a:graphicData uri="http://schemas.openxmlformats.org/presentationml/2006/ole">
            <mc:AlternateContent xmlns:mc="http://schemas.openxmlformats.org/markup-compatibility/2006">
              <mc:Choice xmlns:v="urn:schemas-microsoft-com:vml" Requires="v">
                <p:oleObj spid="_x0000_s4140" name="Bitmap Image" r:id="rId14" imgW="1628571" imgH="885949" progId="Paint.Picture">
                  <p:embed/>
                </p:oleObj>
              </mc:Choice>
              <mc:Fallback>
                <p:oleObj name="Bitmap Image" r:id="rId14" imgW="1628571" imgH="885949" progId="Paint.Picture">
                  <p:embed/>
                  <p:pic>
                    <p:nvPicPr>
                      <p:cNvPr id="0" name="Object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0825" y="5300663"/>
                        <a:ext cx="2305050" cy="125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9" name="Text Box 13"/>
          <p:cNvSpPr txBox="1">
            <a:spLocks noChangeArrowheads="1"/>
          </p:cNvSpPr>
          <p:nvPr/>
        </p:nvSpPr>
        <p:spPr bwMode="auto">
          <a:xfrm>
            <a:off x="0" y="1916113"/>
            <a:ext cx="2051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b="1"/>
              <a:t>Super Duper</a:t>
            </a:r>
          </a:p>
        </p:txBody>
      </p:sp>
      <p:sp>
        <p:nvSpPr>
          <p:cNvPr id="4110" name="Text Box 14"/>
          <p:cNvSpPr txBox="1">
            <a:spLocks noChangeArrowheads="1"/>
          </p:cNvSpPr>
          <p:nvPr/>
        </p:nvSpPr>
        <p:spPr bwMode="auto">
          <a:xfrm>
            <a:off x="2268538" y="404813"/>
            <a:ext cx="2051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b="1"/>
              <a:t>Itsy Bitsy</a:t>
            </a:r>
          </a:p>
        </p:txBody>
      </p:sp>
      <p:sp>
        <p:nvSpPr>
          <p:cNvPr id="4111" name="Text Box 15"/>
          <p:cNvSpPr txBox="1">
            <a:spLocks noChangeArrowheads="1"/>
          </p:cNvSpPr>
          <p:nvPr/>
        </p:nvSpPr>
        <p:spPr bwMode="auto">
          <a:xfrm>
            <a:off x="3995738" y="1844675"/>
            <a:ext cx="2051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b="1"/>
              <a:t>Clipper</a:t>
            </a:r>
          </a:p>
        </p:txBody>
      </p:sp>
      <p:sp>
        <p:nvSpPr>
          <p:cNvPr id="4112" name="Text Box 16"/>
          <p:cNvSpPr txBox="1">
            <a:spLocks noChangeArrowheads="1"/>
          </p:cNvSpPr>
          <p:nvPr/>
        </p:nvSpPr>
        <p:spPr bwMode="auto">
          <a:xfrm>
            <a:off x="6443663" y="1341438"/>
            <a:ext cx="24114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b="1"/>
              <a:t>Scratchy</a:t>
            </a:r>
          </a:p>
        </p:txBody>
      </p:sp>
      <p:sp>
        <p:nvSpPr>
          <p:cNvPr id="4113" name="Text Box 17"/>
          <p:cNvSpPr txBox="1">
            <a:spLocks noChangeArrowheads="1"/>
          </p:cNvSpPr>
          <p:nvPr/>
        </p:nvSpPr>
        <p:spPr bwMode="auto">
          <a:xfrm>
            <a:off x="0" y="2565400"/>
            <a:ext cx="2051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b="1"/>
              <a:t>Wadget</a:t>
            </a:r>
          </a:p>
        </p:txBody>
      </p:sp>
      <p:sp>
        <p:nvSpPr>
          <p:cNvPr id="4114" name="Text Box 18"/>
          <p:cNvSpPr txBox="1">
            <a:spLocks noChangeArrowheads="1"/>
          </p:cNvSpPr>
          <p:nvPr/>
        </p:nvSpPr>
        <p:spPr bwMode="auto">
          <a:xfrm>
            <a:off x="3203575" y="3716338"/>
            <a:ext cx="2051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b="1"/>
              <a:t>Thingy</a:t>
            </a:r>
          </a:p>
        </p:txBody>
      </p:sp>
      <p:sp>
        <p:nvSpPr>
          <p:cNvPr id="4115" name="Text Box 19"/>
          <p:cNvSpPr txBox="1">
            <a:spLocks noChangeArrowheads="1"/>
          </p:cNvSpPr>
          <p:nvPr/>
        </p:nvSpPr>
        <p:spPr bwMode="auto">
          <a:xfrm>
            <a:off x="7885113" y="3644900"/>
            <a:ext cx="2051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b="1"/>
              <a:t>Widget</a:t>
            </a:r>
          </a:p>
        </p:txBody>
      </p:sp>
      <p:sp>
        <p:nvSpPr>
          <p:cNvPr id="4116" name="Text Box 20"/>
          <p:cNvSpPr txBox="1">
            <a:spLocks noChangeArrowheads="1"/>
          </p:cNvSpPr>
          <p:nvPr/>
        </p:nvSpPr>
        <p:spPr bwMode="auto">
          <a:xfrm>
            <a:off x="539750" y="4581525"/>
            <a:ext cx="2051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b="1"/>
              <a:t>Screecher</a:t>
            </a:r>
          </a:p>
        </p:txBody>
      </p:sp>
      <p:sp>
        <p:nvSpPr>
          <p:cNvPr id="4117" name="Text Box 21"/>
          <p:cNvSpPr txBox="1">
            <a:spLocks noChangeArrowheads="1"/>
          </p:cNvSpPr>
          <p:nvPr/>
        </p:nvSpPr>
        <p:spPr bwMode="auto">
          <a:xfrm>
            <a:off x="5292725" y="4365625"/>
            <a:ext cx="25923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b="1"/>
              <a:t>Scritchy</a:t>
            </a:r>
          </a:p>
        </p:txBody>
      </p:sp>
      <p:sp>
        <p:nvSpPr>
          <p:cNvPr id="4118" name="Text Box 22"/>
          <p:cNvSpPr txBox="1">
            <a:spLocks noChangeArrowheads="1"/>
          </p:cNvSpPr>
          <p:nvPr/>
        </p:nvSpPr>
        <p:spPr bwMode="auto">
          <a:xfrm>
            <a:off x="6516688" y="4652963"/>
            <a:ext cx="2051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b="1"/>
              <a:t>Oopsey</a:t>
            </a:r>
          </a:p>
        </p:txBody>
      </p:sp>
      <p:sp>
        <p:nvSpPr>
          <p:cNvPr id="4119" name="Text Box 23"/>
          <p:cNvSpPr txBox="1">
            <a:spLocks noChangeArrowheads="1"/>
          </p:cNvSpPr>
          <p:nvPr/>
        </p:nvSpPr>
        <p:spPr bwMode="auto">
          <a:xfrm>
            <a:off x="4643438" y="5229225"/>
            <a:ext cx="2051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b="1"/>
              <a:t>Gadget</a:t>
            </a:r>
          </a:p>
        </p:txBody>
      </p:sp>
      <p:sp>
        <p:nvSpPr>
          <p:cNvPr id="4120" name="Line 24"/>
          <p:cNvSpPr>
            <a:spLocks noChangeShapeType="1"/>
          </p:cNvSpPr>
          <p:nvPr/>
        </p:nvSpPr>
        <p:spPr bwMode="auto">
          <a:xfrm flipV="1">
            <a:off x="323850" y="1268413"/>
            <a:ext cx="287338" cy="720725"/>
          </a:xfrm>
          <a:prstGeom prst="line">
            <a:avLst/>
          </a:prstGeom>
          <a:noFill/>
          <a:ln w="635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1" name="Line 25"/>
          <p:cNvSpPr>
            <a:spLocks noChangeShapeType="1"/>
          </p:cNvSpPr>
          <p:nvPr/>
        </p:nvSpPr>
        <p:spPr bwMode="auto">
          <a:xfrm>
            <a:off x="3132138" y="692150"/>
            <a:ext cx="287337" cy="504825"/>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2" name="Line 26"/>
          <p:cNvSpPr>
            <a:spLocks noChangeShapeType="1"/>
          </p:cNvSpPr>
          <p:nvPr/>
        </p:nvSpPr>
        <p:spPr bwMode="auto">
          <a:xfrm flipV="1">
            <a:off x="4356100" y="1125538"/>
            <a:ext cx="287338" cy="790575"/>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3" name="Line 27"/>
          <p:cNvSpPr>
            <a:spLocks noChangeShapeType="1"/>
          </p:cNvSpPr>
          <p:nvPr/>
        </p:nvSpPr>
        <p:spPr bwMode="auto">
          <a:xfrm flipH="1" flipV="1">
            <a:off x="7667625" y="908050"/>
            <a:ext cx="360363" cy="504825"/>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4" name="Line 28"/>
          <p:cNvSpPr>
            <a:spLocks noChangeShapeType="1"/>
          </p:cNvSpPr>
          <p:nvPr/>
        </p:nvSpPr>
        <p:spPr bwMode="auto">
          <a:xfrm>
            <a:off x="684213" y="2852738"/>
            <a:ext cx="503237" cy="504825"/>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5" name="Line 29"/>
          <p:cNvSpPr>
            <a:spLocks noChangeShapeType="1"/>
          </p:cNvSpPr>
          <p:nvPr/>
        </p:nvSpPr>
        <p:spPr bwMode="auto">
          <a:xfrm flipV="1">
            <a:off x="3492500" y="3068638"/>
            <a:ext cx="574675" cy="504825"/>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6" name="Line 30"/>
          <p:cNvSpPr>
            <a:spLocks noChangeShapeType="1"/>
          </p:cNvSpPr>
          <p:nvPr/>
        </p:nvSpPr>
        <p:spPr bwMode="auto">
          <a:xfrm flipH="1" flipV="1">
            <a:off x="8027988" y="2781300"/>
            <a:ext cx="647700" cy="936625"/>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7" name="Line 31"/>
          <p:cNvSpPr>
            <a:spLocks noChangeShapeType="1"/>
          </p:cNvSpPr>
          <p:nvPr/>
        </p:nvSpPr>
        <p:spPr bwMode="auto">
          <a:xfrm flipH="1" flipV="1">
            <a:off x="5867400" y="3933825"/>
            <a:ext cx="360363" cy="503238"/>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8" name="Line 32"/>
          <p:cNvSpPr>
            <a:spLocks noChangeShapeType="1"/>
          </p:cNvSpPr>
          <p:nvPr/>
        </p:nvSpPr>
        <p:spPr bwMode="auto">
          <a:xfrm>
            <a:off x="6804025" y="4941888"/>
            <a:ext cx="431800" cy="43180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9" name="Line 33"/>
          <p:cNvSpPr>
            <a:spLocks noChangeShapeType="1"/>
          </p:cNvSpPr>
          <p:nvPr/>
        </p:nvSpPr>
        <p:spPr bwMode="auto">
          <a:xfrm>
            <a:off x="1403350" y="4941888"/>
            <a:ext cx="215900" cy="358775"/>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30" name="Line 34"/>
          <p:cNvSpPr>
            <a:spLocks noChangeShapeType="1"/>
          </p:cNvSpPr>
          <p:nvPr/>
        </p:nvSpPr>
        <p:spPr bwMode="auto">
          <a:xfrm flipH="1">
            <a:off x="4356100" y="5516563"/>
            <a:ext cx="647700" cy="504825"/>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2000" fill="hold"/>
                                        <p:tgtEl>
                                          <p:spTgt spid="4098"/>
                                        </p:tgtEl>
                                        <p:attrNameLst>
                                          <p:attrName>r</p:attrName>
                                        </p:attrNameLst>
                                      </p:cBhvr>
                                    </p:animRo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109"/>
                                        </p:tgtEl>
                                        <p:attrNameLst>
                                          <p:attrName>style.visibility</p:attrName>
                                        </p:attrNameLst>
                                      </p:cBhvr>
                                      <p:to>
                                        <p:strVal val="visible"/>
                                      </p:to>
                                    </p:set>
                                    <p:anim calcmode="lin" valueType="num">
                                      <p:cBhvr additive="base">
                                        <p:cTn id="11" dur="500" fill="hold"/>
                                        <p:tgtEl>
                                          <p:spTgt spid="4109"/>
                                        </p:tgtEl>
                                        <p:attrNameLst>
                                          <p:attrName>ppt_x</p:attrName>
                                        </p:attrNameLst>
                                      </p:cBhvr>
                                      <p:tavLst>
                                        <p:tav tm="0">
                                          <p:val>
                                            <p:strVal val="#ppt_x"/>
                                          </p:val>
                                        </p:tav>
                                        <p:tav tm="100000">
                                          <p:val>
                                            <p:strVal val="#ppt_x"/>
                                          </p:val>
                                        </p:tav>
                                      </p:tavLst>
                                    </p:anim>
                                    <p:anim calcmode="lin" valueType="num">
                                      <p:cBhvr additive="base">
                                        <p:cTn id="12" dur="500" fill="hold"/>
                                        <p:tgtEl>
                                          <p:spTgt spid="4109"/>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mph" presetSubtype="0" fill="hold" nodeType="clickEffect">
                                  <p:stCondLst>
                                    <p:cond delay="0"/>
                                  </p:stCondLst>
                                  <p:childTnLst>
                                    <p:animRot by="21600000">
                                      <p:cBhvr>
                                        <p:cTn id="16" dur="2000" fill="hold"/>
                                        <p:tgtEl>
                                          <p:spTgt spid="4099"/>
                                        </p:tgtEl>
                                        <p:attrNameLst>
                                          <p:attrName>r</p:attrName>
                                        </p:attrNameLst>
                                      </p:cBhvr>
                                    </p:animRo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110"/>
                                        </p:tgtEl>
                                        <p:attrNameLst>
                                          <p:attrName>style.visibility</p:attrName>
                                        </p:attrNameLst>
                                      </p:cBhvr>
                                      <p:to>
                                        <p:strVal val="visible"/>
                                      </p:to>
                                    </p:set>
                                    <p:anim calcmode="lin" valueType="num">
                                      <p:cBhvr additive="base">
                                        <p:cTn id="21" dur="500" fill="hold"/>
                                        <p:tgtEl>
                                          <p:spTgt spid="4110"/>
                                        </p:tgtEl>
                                        <p:attrNameLst>
                                          <p:attrName>ppt_x</p:attrName>
                                        </p:attrNameLst>
                                      </p:cBhvr>
                                      <p:tavLst>
                                        <p:tav tm="0">
                                          <p:val>
                                            <p:strVal val="#ppt_x"/>
                                          </p:val>
                                        </p:tav>
                                        <p:tav tm="100000">
                                          <p:val>
                                            <p:strVal val="#ppt_x"/>
                                          </p:val>
                                        </p:tav>
                                      </p:tavLst>
                                    </p:anim>
                                    <p:anim calcmode="lin" valueType="num">
                                      <p:cBhvr additive="base">
                                        <p:cTn id="22" dur="500" fill="hold"/>
                                        <p:tgtEl>
                                          <p:spTgt spid="4110"/>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mph" presetSubtype="0" fill="hold" nodeType="clickEffect">
                                  <p:stCondLst>
                                    <p:cond delay="0"/>
                                  </p:stCondLst>
                                  <p:childTnLst>
                                    <p:animRot by="21600000">
                                      <p:cBhvr>
                                        <p:cTn id="26" dur="2000" fill="hold"/>
                                        <p:tgtEl>
                                          <p:spTgt spid="4100"/>
                                        </p:tgtEl>
                                        <p:attrNameLst>
                                          <p:attrName>r</p:attrName>
                                        </p:attrNameLst>
                                      </p:cBhvr>
                                    </p:animRo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111"/>
                                        </p:tgtEl>
                                        <p:attrNameLst>
                                          <p:attrName>style.visibility</p:attrName>
                                        </p:attrNameLst>
                                      </p:cBhvr>
                                      <p:to>
                                        <p:strVal val="visible"/>
                                      </p:to>
                                    </p:set>
                                    <p:anim calcmode="lin" valueType="num">
                                      <p:cBhvr additive="base">
                                        <p:cTn id="31" dur="500" fill="hold"/>
                                        <p:tgtEl>
                                          <p:spTgt spid="4111"/>
                                        </p:tgtEl>
                                        <p:attrNameLst>
                                          <p:attrName>ppt_x</p:attrName>
                                        </p:attrNameLst>
                                      </p:cBhvr>
                                      <p:tavLst>
                                        <p:tav tm="0">
                                          <p:val>
                                            <p:strVal val="#ppt_x"/>
                                          </p:val>
                                        </p:tav>
                                        <p:tav tm="100000">
                                          <p:val>
                                            <p:strVal val="#ppt_x"/>
                                          </p:val>
                                        </p:tav>
                                      </p:tavLst>
                                    </p:anim>
                                    <p:anim calcmode="lin" valueType="num">
                                      <p:cBhvr additive="base">
                                        <p:cTn id="32" dur="500" fill="hold"/>
                                        <p:tgtEl>
                                          <p:spTgt spid="4111"/>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8" presetClass="emph" presetSubtype="0" fill="hold" nodeType="clickEffect">
                                  <p:stCondLst>
                                    <p:cond delay="0"/>
                                  </p:stCondLst>
                                  <p:childTnLst>
                                    <p:animRot by="21600000">
                                      <p:cBhvr>
                                        <p:cTn id="36" dur="2000" fill="hold"/>
                                        <p:tgtEl>
                                          <p:spTgt spid="4101"/>
                                        </p:tgtEl>
                                        <p:attrNameLst>
                                          <p:attrName>r</p:attrName>
                                        </p:attrNameLst>
                                      </p:cBhvr>
                                    </p:animRo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112"/>
                                        </p:tgtEl>
                                        <p:attrNameLst>
                                          <p:attrName>style.visibility</p:attrName>
                                        </p:attrNameLst>
                                      </p:cBhvr>
                                      <p:to>
                                        <p:strVal val="visible"/>
                                      </p:to>
                                    </p:set>
                                    <p:anim calcmode="lin" valueType="num">
                                      <p:cBhvr additive="base">
                                        <p:cTn id="41" dur="500" fill="hold"/>
                                        <p:tgtEl>
                                          <p:spTgt spid="4112"/>
                                        </p:tgtEl>
                                        <p:attrNameLst>
                                          <p:attrName>ppt_x</p:attrName>
                                        </p:attrNameLst>
                                      </p:cBhvr>
                                      <p:tavLst>
                                        <p:tav tm="0">
                                          <p:val>
                                            <p:strVal val="#ppt_x"/>
                                          </p:val>
                                        </p:tav>
                                        <p:tav tm="100000">
                                          <p:val>
                                            <p:strVal val="#ppt_x"/>
                                          </p:val>
                                        </p:tav>
                                      </p:tavLst>
                                    </p:anim>
                                    <p:anim calcmode="lin" valueType="num">
                                      <p:cBhvr additive="base">
                                        <p:cTn id="42" dur="500" fill="hold"/>
                                        <p:tgtEl>
                                          <p:spTgt spid="4112"/>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8" presetClass="emph" presetSubtype="0" fill="hold" nodeType="clickEffect">
                                  <p:stCondLst>
                                    <p:cond delay="0"/>
                                  </p:stCondLst>
                                  <p:childTnLst>
                                    <p:animRot by="21600000">
                                      <p:cBhvr>
                                        <p:cTn id="46" dur="2000" fill="hold"/>
                                        <p:tgtEl>
                                          <p:spTgt spid="4102"/>
                                        </p:tgtEl>
                                        <p:attrNameLst>
                                          <p:attrName>r</p:attrName>
                                        </p:attrNameLst>
                                      </p:cBhvr>
                                    </p:animRot>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4117"/>
                                        </p:tgtEl>
                                        <p:attrNameLst>
                                          <p:attrName>style.visibility</p:attrName>
                                        </p:attrNameLst>
                                      </p:cBhvr>
                                      <p:to>
                                        <p:strVal val="visible"/>
                                      </p:to>
                                    </p:set>
                                    <p:anim calcmode="lin" valueType="num">
                                      <p:cBhvr additive="base">
                                        <p:cTn id="51" dur="500" fill="hold"/>
                                        <p:tgtEl>
                                          <p:spTgt spid="4117"/>
                                        </p:tgtEl>
                                        <p:attrNameLst>
                                          <p:attrName>ppt_x</p:attrName>
                                        </p:attrNameLst>
                                      </p:cBhvr>
                                      <p:tavLst>
                                        <p:tav tm="0">
                                          <p:val>
                                            <p:strVal val="#ppt_x"/>
                                          </p:val>
                                        </p:tav>
                                        <p:tav tm="100000">
                                          <p:val>
                                            <p:strVal val="#ppt_x"/>
                                          </p:val>
                                        </p:tav>
                                      </p:tavLst>
                                    </p:anim>
                                    <p:anim calcmode="lin" valueType="num">
                                      <p:cBhvr additive="base">
                                        <p:cTn id="52" dur="500" fill="hold"/>
                                        <p:tgtEl>
                                          <p:spTgt spid="4117"/>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8" presetClass="emph" presetSubtype="0" fill="hold" nodeType="clickEffect">
                                  <p:stCondLst>
                                    <p:cond delay="0"/>
                                  </p:stCondLst>
                                  <p:childTnLst>
                                    <p:animRot by="21600000">
                                      <p:cBhvr>
                                        <p:cTn id="56" dur="2000" fill="hold"/>
                                        <p:tgtEl>
                                          <p:spTgt spid="4103"/>
                                        </p:tgtEl>
                                        <p:attrNameLst>
                                          <p:attrName>r</p:attrName>
                                        </p:attrNameLst>
                                      </p:cBhvr>
                                    </p:animRot>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118"/>
                                        </p:tgtEl>
                                        <p:attrNameLst>
                                          <p:attrName>style.visibility</p:attrName>
                                        </p:attrNameLst>
                                      </p:cBhvr>
                                      <p:to>
                                        <p:strVal val="visible"/>
                                      </p:to>
                                    </p:set>
                                    <p:anim calcmode="lin" valueType="num">
                                      <p:cBhvr additive="base">
                                        <p:cTn id="61" dur="500" fill="hold"/>
                                        <p:tgtEl>
                                          <p:spTgt spid="4118"/>
                                        </p:tgtEl>
                                        <p:attrNameLst>
                                          <p:attrName>ppt_x</p:attrName>
                                        </p:attrNameLst>
                                      </p:cBhvr>
                                      <p:tavLst>
                                        <p:tav tm="0">
                                          <p:val>
                                            <p:strVal val="#ppt_x"/>
                                          </p:val>
                                        </p:tav>
                                        <p:tav tm="100000">
                                          <p:val>
                                            <p:strVal val="#ppt_x"/>
                                          </p:val>
                                        </p:tav>
                                      </p:tavLst>
                                    </p:anim>
                                    <p:anim calcmode="lin" valueType="num">
                                      <p:cBhvr additive="base">
                                        <p:cTn id="62" dur="500" fill="hold"/>
                                        <p:tgtEl>
                                          <p:spTgt spid="4118"/>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8" presetClass="emph" presetSubtype="0" fill="hold" nodeType="clickEffect">
                                  <p:stCondLst>
                                    <p:cond delay="0"/>
                                  </p:stCondLst>
                                  <p:childTnLst>
                                    <p:animRot by="21600000">
                                      <p:cBhvr>
                                        <p:cTn id="66" dur="2000" fill="hold"/>
                                        <p:tgtEl>
                                          <p:spTgt spid="4104"/>
                                        </p:tgtEl>
                                        <p:attrNameLst>
                                          <p:attrName>r</p:attrName>
                                        </p:attrNameLst>
                                      </p:cBhvr>
                                    </p:animRot>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4115"/>
                                        </p:tgtEl>
                                        <p:attrNameLst>
                                          <p:attrName>style.visibility</p:attrName>
                                        </p:attrNameLst>
                                      </p:cBhvr>
                                      <p:to>
                                        <p:strVal val="visible"/>
                                      </p:to>
                                    </p:set>
                                    <p:anim calcmode="lin" valueType="num">
                                      <p:cBhvr additive="base">
                                        <p:cTn id="71" dur="500" fill="hold"/>
                                        <p:tgtEl>
                                          <p:spTgt spid="4115"/>
                                        </p:tgtEl>
                                        <p:attrNameLst>
                                          <p:attrName>ppt_x</p:attrName>
                                        </p:attrNameLst>
                                      </p:cBhvr>
                                      <p:tavLst>
                                        <p:tav tm="0">
                                          <p:val>
                                            <p:strVal val="#ppt_x"/>
                                          </p:val>
                                        </p:tav>
                                        <p:tav tm="100000">
                                          <p:val>
                                            <p:strVal val="#ppt_x"/>
                                          </p:val>
                                        </p:tav>
                                      </p:tavLst>
                                    </p:anim>
                                    <p:anim calcmode="lin" valueType="num">
                                      <p:cBhvr additive="base">
                                        <p:cTn id="72" dur="500" fill="hold"/>
                                        <p:tgtEl>
                                          <p:spTgt spid="4115"/>
                                        </p:tgtEl>
                                        <p:attrNameLst>
                                          <p:attrName>ppt_y</p:attrName>
                                        </p:attrNameLst>
                                      </p:cBhvr>
                                      <p:tavLst>
                                        <p:tav tm="0">
                                          <p:val>
                                            <p:strVal val="1+#ppt_h/2"/>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8" presetClass="emph" presetSubtype="0" fill="hold" nodeType="clickEffect">
                                  <p:stCondLst>
                                    <p:cond delay="0"/>
                                  </p:stCondLst>
                                  <p:childTnLst>
                                    <p:animRot by="21600000">
                                      <p:cBhvr>
                                        <p:cTn id="76" dur="2000" fill="hold"/>
                                        <p:tgtEl>
                                          <p:spTgt spid="4105"/>
                                        </p:tgtEl>
                                        <p:attrNameLst>
                                          <p:attrName>r</p:attrName>
                                        </p:attrNameLst>
                                      </p:cBhvr>
                                    </p:animRot>
                                  </p:child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4114"/>
                                        </p:tgtEl>
                                        <p:attrNameLst>
                                          <p:attrName>style.visibility</p:attrName>
                                        </p:attrNameLst>
                                      </p:cBhvr>
                                      <p:to>
                                        <p:strVal val="visible"/>
                                      </p:to>
                                    </p:set>
                                    <p:anim calcmode="lin" valueType="num">
                                      <p:cBhvr additive="base">
                                        <p:cTn id="81" dur="500" fill="hold"/>
                                        <p:tgtEl>
                                          <p:spTgt spid="4114"/>
                                        </p:tgtEl>
                                        <p:attrNameLst>
                                          <p:attrName>ppt_x</p:attrName>
                                        </p:attrNameLst>
                                      </p:cBhvr>
                                      <p:tavLst>
                                        <p:tav tm="0">
                                          <p:val>
                                            <p:strVal val="#ppt_x"/>
                                          </p:val>
                                        </p:tav>
                                        <p:tav tm="100000">
                                          <p:val>
                                            <p:strVal val="#ppt_x"/>
                                          </p:val>
                                        </p:tav>
                                      </p:tavLst>
                                    </p:anim>
                                    <p:anim calcmode="lin" valueType="num">
                                      <p:cBhvr additive="base">
                                        <p:cTn id="82" dur="500" fill="hold"/>
                                        <p:tgtEl>
                                          <p:spTgt spid="4114"/>
                                        </p:tgtEl>
                                        <p:attrNameLst>
                                          <p:attrName>ppt_y</p:attrName>
                                        </p:attrNameLst>
                                      </p:cBhvr>
                                      <p:tavLst>
                                        <p:tav tm="0">
                                          <p:val>
                                            <p:strVal val="1+#ppt_h/2"/>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8" presetClass="emph" presetSubtype="0" fill="hold" nodeType="clickEffect">
                                  <p:stCondLst>
                                    <p:cond delay="0"/>
                                  </p:stCondLst>
                                  <p:childTnLst>
                                    <p:animRot by="21600000">
                                      <p:cBhvr>
                                        <p:cTn id="86" dur="2000" fill="hold"/>
                                        <p:tgtEl>
                                          <p:spTgt spid="4106"/>
                                        </p:tgtEl>
                                        <p:attrNameLst>
                                          <p:attrName>r</p:attrName>
                                        </p:attrNameLst>
                                      </p:cBhvr>
                                    </p:animRot>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4113"/>
                                        </p:tgtEl>
                                        <p:attrNameLst>
                                          <p:attrName>style.visibility</p:attrName>
                                        </p:attrNameLst>
                                      </p:cBhvr>
                                      <p:to>
                                        <p:strVal val="visible"/>
                                      </p:to>
                                    </p:set>
                                    <p:anim calcmode="lin" valueType="num">
                                      <p:cBhvr additive="base">
                                        <p:cTn id="91" dur="500" fill="hold"/>
                                        <p:tgtEl>
                                          <p:spTgt spid="4113"/>
                                        </p:tgtEl>
                                        <p:attrNameLst>
                                          <p:attrName>ppt_x</p:attrName>
                                        </p:attrNameLst>
                                      </p:cBhvr>
                                      <p:tavLst>
                                        <p:tav tm="0">
                                          <p:val>
                                            <p:strVal val="#ppt_x"/>
                                          </p:val>
                                        </p:tav>
                                        <p:tav tm="100000">
                                          <p:val>
                                            <p:strVal val="#ppt_x"/>
                                          </p:val>
                                        </p:tav>
                                      </p:tavLst>
                                    </p:anim>
                                    <p:anim calcmode="lin" valueType="num">
                                      <p:cBhvr additive="base">
                                        <p:cTn id="92" dur="500" fill="hold"/>
                                        <p:tgtEl>
                                          <p:spTgt spid="4113"/>
                                        </p:tgtEl>
                                        <p:attrNameLst>
                                          <p:attrName>ppt_y</p:attrName>
                                        </p:attrNameLst>
                                      </p:cBhvr>
                                      <p:tavLst>
                                        <p:tav tm="0">
                                          <p:val>
                                            <p:strVal val="1+#ppt_h/2"/>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8" presetClass="emph" presetSubtype="0" fill="hold" nodeType="clickEffect">
                                  <p:stCondLst>
                                    <p:cond delay="0"/>
                                  </p:stCondLst>
                                  <p:childTnLst>
                                    <p:animRot by="21600000">
                                      <p:cBhvr>
                                        <p:cTn id="96" dur="2000" fill="hold"/>
                                        <p:tgtEl>
                                          <p:spTgt spid="4107"/>
                                        </p:tgtEl>
                                        <p:attrNameLst>
                                          <p:attrName>r</p:attrName>
                                        </p:attrNameLst>
                                      </p:cBhvr>
                                    </p:animRot>
                                  </p:childTnLst>
                                </p:cTn>
                              </p:par>
                            </p:childTnLst>
                          </p:cTn>
                        </p:par>
                      </p:childTnLst>
                    </p:cTn>
                  </p:par>
                  <p:par>
                    <p:cTn id="97" fill="hold" nodeType="clickPar">
                      <p:stCondLst>
                        <p:cond delay="indefinite"/>
                      </p:stCondLst>
                      <p:childTnLst>
                        <p:par>
                          <p:cTn id="98" fill="hold" nodeType="withGroup">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4119"/>
                                        </p:tgtEl>
                                        <p:attrNameLst>
                                          <p:attrName>style.visibility</p:attrName>
                                        </p:attrNameLst>
                                      </p:cBhvr>
                                      <p:to>
                                        <p:strVal val="visible"/>
                                      </p:to>
                                    </p:set>
                                    <p:anim calcmode="lin" valueType="num">
                                      <p:cBhvr additive="base">
                                        <p:cTn id="101" dur="500" fill="hold"/>
                                        <p:tgtEl>
                                          <p:spTgt spid="4119"/>
                                        </p:tgtEl>
                                        <p:attrNameLst>
                                          <p:attrName>ppt_x</p:attrName>
                                        </p:attrNameLst>
                                      </p:cBhvr>
                                      <p:tavLst>
                                        <p:tav tm="0">
                                          <p:val>
                                            <p:strVal val="#ppt_x"/>
                                          </p:val>
                                        </p:tav>
                                        <p:tav tm="100000">
                                          <p:val>
                                            <p:strVal val="#ppt_x"/>
                                          </p:val>
                                        </p:tav>
                                      </p:tavLst>
                                    </p:anim>
                                    <p:anim calcmode="lin" valueType="num">
                                      <p:cBhvr additive="base">
                                        <p:cTn id="102" dur="500" fill="hold"/>
                                        <p:tgtEl>
                                          <p:spTgt spid="4119"/>
                                        </p:tgtEl>
                                        <p:attrNameLst>
                                          <p:attrName>ppt_y</p:attrName>
                                        </p:attrNameLst>
                                      </p:cBhvr>
                                      <p:tavLst>
                                        <p:tav tm="0">
                                          <p:val>
                                            <p:strVal val="1+#ppt_h/2"/>
                                          </p:val>
                                        </p:tav>
                                        <p:tav tm="100000">
                                          <p:val>
                                            <p:strVal val="#ppt_y"/>
                                          </p:val>
                                        </p:tav>
                                      </p:tavLst>
                                    </p:anim>
                                  </p:childTnLst>
                                </p:cTn>
                              </p:par>
                            </p:childTnLst>
                          </p:cTn>
                        </p:par>
                      </p:childTnLst>
                    </p:cTn>
                  </p:par>
                  <p:par>
                    <p:cTn id="103" fill="hold" nodeType="clickPar">
                      <p:stCondLst>
                        <p:cond delay="indefinite"/>
                      </p:stCondLst>
                      <p:childTnLst>
                        <p:par>
                          <p:cTn id="104" fill="hold" nodeType="withGroup">
                            <p:stCondLst>
                              <p:cond delay="0"/>
                            </p:stCondLst>
                            <p:childTnLst>
                              <p:par>
                                <p:cTn id="105" presetID="8" presetClass="emph" presetSubtype="0" fill="hold" nodeType="clickEffect">
                                  <p:stCondLst>
                                    <p:cond delay="0"/>
                                  </p:stCondLst>
                                  <p:childTnLst>
                                    <p:animRot by="21600000">
                                      <p:cBhvr>
                                        <p:cTn id="106" dur="2000" fill="hold"/>
                                        <p:tgtEl>
                                          <p:spTgt spid="4108"/>
                                        </p:tgtEl>
                                        <p:attrNameLst>
                                          <p:attrName>r</p:attrName>
                                        </p:attrNameLst>
                                      </p:cBhvr>
                                    </p:animRo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4116"/>
                                        </p:tgtEl>
                                        <p:attrNameLst>
                                          <p:attrName>style.visibility</p:attrName>
                                        </p:attrNameLst>
                                      </p:cBhvr>
                                      <p:to>
                                        <p:strVal val="visible"/>
                                      </p:to>
                                    </p:set>
                                    <p:anim calcmode="lin" valueType="num">
                                      <p:cBhvr additive="base">
                                        <p:cTn id="111" dur="500" fill="hold"/>
                                        <p:tgtEl>
                                          <p:spTgt spid="4116"/>
                                        </p:tgtEl>
                                        <p:attrNameLst>
                                          <p:attrName>ppt_x</p:attrName>
                                        </p:attrNameLst>
                                      </p:cBhvr>
                                      <p:tavLst>
                                        <p:tav tm="0">
                                          <p:val>
                                            <p:strVal val="#ppt_x"/>
                                          </p:val>
                                        </p:tav>
                                        <p:tav tm="100000">
                                          <p:val>
                                            <p:strVal val="#ppt_x"/>
                                          </p:val>
                                        </p:tav>
                                      </p:tavLst>
                                    </p:anim>
                                    <p:anim calcmode="lin" valueType="num">
                                      <p:cBhvr additive="base">
                                        <p:cTn id="112" dur="500" fill="hold"/>
                                        <p:tgtEl>
                                          <p:spTgt spid="41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9" grpId="0"/>
      <p:bldP spid="4110" grpId="0"/>
      <p:bldP spid="4111" grpId="0"/>
      <p:bldP spid="4112" grpId="0"/>
      <p:bldP spid="4113" grpId="0"/>
      <p:bldP spid="4114" grpId="0"/>
      <p:bldP spid="4115" grpId="0"/>
      <p:bldP spid="4116" grpId="0"/>
      <p:bldP spid="4117" grpId="0"/>
      <p:bldP spid="4118" grpId="0"/>
      <p:bldP spid="41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Objective</a:t>
            </a:r>
            <a:endParaRPr lang="en-US" dirty="0"/>
          </a:p>
        </p:txBody>
      </p:sp>
      <p:sp>
        <p:nvSpPr>
          <p:cNvPr id="3" name="Content Placeholder 2"/>
          <p:cNvSpPr>
            <a:spLocks noGrp="1"/>
          </p:cNvSpPr>
          <p:nvPr>
            <p:ph idx="1"/>
          </p:nvPr>
        </p:nvSpPr>
        <p:spPr/>
        <p:txBody>
          <a:bodyPr/>
          <a:lstStyle/>
          <a:p>
            <a:r>
              <a:rPr lang="en-US" dirty="0" smtClean="0"/>
              <a:t>Use the dichotomous key to correctly identify the amphibians and reptiles</a:t>
            </a:r>
          </a:p>
          <a:p>
            <a:r>
              <a:rPr lang="en-US" dirty="0" smtClean="0"/>
              <a:t>Classify the amphibians and reptiles based on similar traits</a:t>
            </a:r>
          </a:p>
        </p:txBody>
      </p:sp>
    </p:spTree>
    <p:extLst>
      <p:ext uri="{BB962C8B-B14F-4D97-AF65-F5344CB8AC3E}">
        <p14:creationId xmlns:p14="http://schemas.microsoft.com/office/powerpoint/2010/main" val="853466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3567113" y="922338"/>
            <a:ext cx="1439862" cy="257175"/>
          </a:xfrm>
          <a:prstGeom prst="rect">
            <a:avLst/>
          </a:prstGeom>
          <a:noFill/>
          <a:ln w="127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000"/>
              <a:t>Does it have legs?</a:t>
            </a:r>
          </a:p>
        </p:txBody>
      </p:sp>
      <p:sp>
        <p:nvSpPr>
          <p:cNvPr id="3075" name="Text Box 3"/>
          <p:cNvSpPr txBox="1">
            <a:spLocks noChangeArrowheads="1"/>
          </p:cNvSpPr>
          <p:nvPr/>
        </p:nvSpPr>
        <p:spPr bwMode="auto">
          <a:xfrm>
            <a:off x="469900" y="1355725"/>
            <a:ext cx="1512888" cy="257175"/>
          </a:xfrm>
          <a:prstGeom prst="rect">
            <a:avLst/>
          </a:prstGeom>
          <a:noFill/>
          <a:ln w="127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000" b="1"/>
              <a:t>Sagalla caecilian</a:t>
            </a:r>
          </a:p>
        </p:txBody>
      </p:sp>
      <p:sp>
        <p:nvSpPr>
          <p:cNvPr id="3084" name="Text Box 12"/>
          <p:cNvSpPr txBox="1">
            <a:spLocks noChangeArrowheads="1"/>
          </p:cNvSpPr>
          <p:nvPr/>
        </p:nvSpPr>
        <p:spPr bwMode="auto">
          <a:xfrm>
            <a:off x="6518275" y="1314450"/>
            <a:ext cx="1582738" cy="257175"/>
          </a:xfrm>
          <a:prstGeom prst="rect">
            <a:avLst/>
          </a:prstGeom>
          <a:noFill/>
          <a:ln w="127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000"/>
              <a:t>Does it have a tail?</a:t>
            </a:r>
          </a:p>
        </p:txBody>
      </p:sp>
      <p:sp>
        <p:nvSpPr>
          <p:cNvPr id="3085" name="Text Box 13"/>
          <p:cNvSpPr txBox="1">
            <a:spLocks noChangeArrowheads="1"/>
          </p:cNvSpPr>
          <p:nvPr/>
        </p:nvSpPr>
        <p:spPr bwMode="auto">
          <a:xfrm>
            <a:off x="4070350" y="1714500"/>
            <a:ext cx="1439863" cy="409575"/>
          </a:xfrm>
          <a:prstGeom prst="rect">
            <a:avLst/>
          </a:prstGeom>
          <a:noFill/>
          <a:ln w="127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000"/>
              <a:t>Does it have an elongated nose?</a:t>
            </a:r>
          </a:p>
        </p:txBody>
      </p:sp>
      <p:sp>
        <p:nvSpPr>
          <p:cNvPr id="3086" name="Text Box 14"/>
          <p:cNvSpPr txBox="1">
            <a:spLocks noChangeArrowheads="1"/>
          </p:cNvSpPr>
          <p:nvPr/>
        </p:nvSpPr>
        <p:spPr bwMode="auto">
          <a:xfrm>
            <a:off x="1114425" y="2565400"/>
            <a:ext cx="1511300" cy="409575"/>
          </a:xfrm>
          <a:prstGeom prst="rect">
            <a:avLst/>
          </a:prstGeom>
          <a:noFill/>
          <a:ln w="127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000"/>
              <a:t>Is the skin rough and warty?</a:t>
            </a:r>
          </a:p>
        </p:txBody>
      </p:sp>
      <p:sp>
        <p:nvSpPr>
          <p:cNvPr id="3087" name="Text Box 15"/>
          <p:cNvSpPr txBox="1">
            <a:spLocks noChangeArrowheads="1"/>
          </p:cNvSpPr>
          <p:nvPr/>
        </p:nvSpPr>
        <p:spPr bwMode="auto">
          <a:xfrm>
            <a:off x="249238" y="3573463"/>
            <a:ext cx="1584325" cy="257175"/>
          </a:xfrm>
          <a:prstGeom prst="rect">
            <a:avLst/>
          </a:prstGeom>
          <a:noFill/>
          <a:ln w="127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000" b="1"/>
              <a:t>Mr Burns beaked toad</a:t>
            </a:r>
          </a:p>
        </p:txBody>
      </p:sp>
      <p:sp>
        <p:nvSpPr>
          <p:cNvPr id="3088" name="Text Box 16"/>
          <p:cNvSpPr txBox="1">
            <a:spLocks noChangeArrowheads="1"/>
          </p:cNvSpPr>
          <p:nvPr/>
        </p:nvSpPr>
        <p:spPr bwMode="auto">
          <a:xfrm>
            <a:off x="1979613" y="3573463"/>
            <a:ext cx="1655762" cy="257175"/>
          </a:xfrm>
          <a:prstGeom prst="rect">
            <a:avLst/>
          </a:prstGeom>
          <a:noFill/>
          <a:ln w="127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000" b="1"/>
              <a:t>Long-nosed treefrog</a:t>
            </a:r>
          </a:p>
        </p:txBody>
      </p:sp>
      <p:sp>
        <p:nvSpPr>
          <p:cNvPr id="3089" name="Text Box 17"/>
          <p:cNvSpPr txBox="1">
            <a:spLocks noChangeArrowheads="1"/>
          </p:cNvSpPr>
          <p:nvPr/>
        </p:nvSpPr>
        <p:spPr bwMode="auto">
          <a:xfrm>
            <a:off x="6734175" y="1989138"/>
            <a:ext cx="1943100" cy="257175"/>
          </a:xfrm>
          <a:prstGeom prst="rect">
            <a:avLst/>
          </a:prstGeom>
          <a:noFill/>
          <a:ln w="127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000" b="1"/>
              <a:t>Montseny Brook newt</a:t>
            </a:r>
          </a:p>
        </p:txBody>
      </p:sp>
      <p:sp>
        <p:nvSpPr>
          <p:cNvPr id="3090" name="Text Box 18"/>
          <p:cNvSpPr txBox="1">
            <a:spLocks noChangeArrowheads="1"/>
          </p:cNvSpPr>
          <p:nvPr/>
        </p:nvSpPr>
        <p:spPr bwMode="auto">
          <a:xfrm>
            <a:off x="5003800" y="2565400"/>
            <a:ext cx="1439863" cy="561975"/>
          </a:xfrm>
          <a:prstGeom prst="rect">
            <a:avLst/>
          </a:prstGeom>
          <a:noFill/>
          <a:ln w="127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000"/>
              <a:t>Does it have very large eyes in relation to its head?</a:t>
            </a:r>
          </a:p>
        </p:txBody>
      </p:sp>
      <p:sp>
        <p:nvSpPr>
          <p:cNvPr id="3091" name="Text Box 19"/>
          <p:cNvSpPr txBox="1">
            <a:spLocks noChangeArrowheads="1"/>
          </p:cNvSpPr>
          <p:nvPr/>
        </p:nvSpPr>
        <p:spPr bwMode="auto">
          <a:xfrm>
            <a:off x="3851275" y="3644900"/>
            <a:ext cx="1439863" cy="561975"/>
          </a:xfrm>
          <a:prstGeom prst="rect">
            <a:avLst/>
          </a:prstGeom>
          <a:noFill/>
          <a:ln w="127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000"/>
              <a:t>Does it have webbed feet and large toepads?</a:t>
            </a:r>
          </a:p>
        </p:txBody>
      </p:sp>
      <p:sp>
        <p:nvSpPr>
          <p:cNvPr id="3092" name="Text Box 20"/>
          <p:cNvSpPr txBox="1">
            <a:spLocks noChangeArrowheads="1"/>
          </p:cNvSpPr>
          <p:nvPr/>
        </p:nvSpPr>
        <p:spPr bwMode="auto">
          <a:xfrm>
            <a:off x="6516688" y="3357563"/>
            <a:ext cx="1296987" cy="714375"/>
          </a:xfrm>
          <a:prstGeom prst="rect">
            <a:avLst/>
          </a:prstGeom>
          <a:noFill/>
          <a:ln w="127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000"/>
              <a:t>Does it have a stout, rounded body and short legs?</a:t>
            </a:r>
          </a:p>
        </p:txBody>
      </p:sp>
      <p:sp>
        <p:nvSpPr>
          <p:cNvPr id="3093" name="Text Box 21"/>
          <p:cNvSpPr txBox="1">
            <a:spLocks noChangeArrowheads="1"/>
          </p:cNvSpPr>
          <p:nvPr/>
        </p:nvSpPr>
        <p:spPr bwMode="auto">
          <a:xfrm>
            <a:off x="7235825" y="4797425"/>
            <a:ext cx="1725613" cy="257175"/>
          </a:xfrm>
          <a:prstGeom prst="rect">
            <a:avLst/>
          </a:prstGeom>
          <a:noFill/>
          <a:ln w="127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000" b="1"/>
              <a:t>Thampi’s torrent frog</a:t>
            </a:r>
          </a:p>
        </p:txBody>
      </p:sp>
      <p:sp>
        <p:nvSpPr>
          <p:cNvPr id="3094" name="Text Box 22"/>
          <p:cNvSpPr txBox="1">
            <a:spLocks noChangeArrowheads="1"/>
          </p:cNvSpPr>
          <p:nvPr/>
        </p:nvSpPr>
        <p:spPr bwMode="auto">
          <a:xfrm>
            <a:off x="5508625" y="4797425"/>
            <a:ext cx="1511300" cy="257175"/>
          </a:xfrm>
          <a:prstGeom prst="rect">
            <a:avLst/>
          </a:prstGeom>
          <a:noFill/>
          <a:ln w="127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000" b="1"/>
              <a:t>Microhylid frog</a:t>
            </a:r>
          </a:p>
        </p:txBody>
      </p:sp>
      <p:sp>
        <p:nvSpPr>
          <p:cNvPr id="3099" name="Line 27"/>
          <p:cNvSpPr>
            <a:spLocks noChangeShapeType="1"/>
          </p:cNvSpPr>
          <p:nvPr/>
        </p:nvSpPr>
        <p:spPr bwMode="auto">
          <a:xfrm flipH="1">
            <a:off x="1190625" y="995363"/>
            <a:ext cx="23764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0" name="Line 28"/>
          <p:cNvSpPr>
            <a:spLocks noChangeShapeType="1"/>
          </p:cNvSpPr>
          <p:nvPr/>
        </p:nvSpPr>
        <p:spPr bwMode="auto">
          <a:xfrm>
            <a:off x="5006975" y="995363"/>
            <a:ext cx="23034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5" name="Line 33"/>
          <p:cNvSpPr>
            <a:spLocks noChangeShapeType="1"/>
          </p:cNvSpPr>
          <p:nvPr/>
        </p:nvSpPr>
        <p:spPr bwMode="auto">
          <a:xfrm>
            <a:off x="7310438" y="995363"/>
            <a:ext cx="0"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6" name="Line 34"/>
          <p:cNvSpPr>
            <a:spLocks noChangeShapeType="1"/>
          </p:cNvSpPr>
          <p:nvPr/>
        </p:nvSpPr>
        <p:spPr bwMode="auto">
          <a:xfrm>
            <a:off x="1190625" y="995363"/>
            <a:ext cx="0" cy="360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7" name="Line 35"/>
          <p:cNvSpPr>
            <a:spLocks noChangeShapeType="1"/>
          </p:cNvSpPr>
          <p:nvPr/>
        </p:nvSpPr>
        <p:spPr bwMode="auto">
          <a:xfrm flipH="1">
            <a:off x="4575175" y="1427163"/>
            <a:ext cx="1943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8" name="Line 36"/>
          <p:cNvSpPr>
            <a:spLocks noChangeShapeType="1"/>
          </p:cNvSpPr>
          <p:nvPr/>
        </p:nvSpPr>
        <p:spPr bwMode="auto">
          <a:xfrm>
            <a:off x="4575175" y="1427163"/>
            <a:ext cx="0"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10" name="Line 38"/>
          <p:cNvSpPr>
            <a:spLocks noChangeShapeType="1"/>
          </p:cNvSpPr>
          <p:nvPr/>
        </p:nvSpPr>
        <p:spPr bwMode="auto">
          <a:xfrm>
            <a:off x="1763713" y="1916113"/>
            <a:ext cx="0"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11" name="Line 39"/>
          <p:cNvSpPr>
            <a:spLocks noChangeShapeType="1"/>
          </p:cNvSpPr>
          <p:nvPr/>
        </p:nvSpPr>
        <p:spPr bwMode="auto">
          <a:xfrm>
            <a:off x="5510213" y="1858963"/>
            <a:ext cx="3603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12" name="Line 40"/>
          <p:cNvSpPr>
            <a:spLocks noChangeShapeType="1"/>
          </p:cNvSpPr>
          <p:nvPr/>
        </p:nvSpPr>
        <p:spPr bwMode="auto">
          <a:xfrm flipH="1">
            <a:off x="5867400" y="1858963"/>
            <a:ext cx="3175" cy="7064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13" name="Line 41"/>
          <p:cNvSpPr>
            <a:spLocks noChangeShapeType="1"/>
          </p:cNvSpPr>
          <p:nvPr/>
        </p:nvSpPr>
        <p:spPr bwMode="auto">
          <a:xfrm flipH="1">
            <a:off x="4643438" y="2852738"/>
            <a:ext cx="3603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14" name="Line 42"/>
          <p:cNvSpPr>
            <a:spLocks noChangeShapeType="1"/>
          </p:cNvSpPr>
          <p:nvPr/>
        </p:nvSpPr>
        <p:spPr bwMode="auto">
          <a:xfrm>
            <a:off x="4643438" y="2852738"/>
            <a:ext cx="0" cy="7921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15" name="Line 43"/>
          <p:cNvSpPr>
            <a:spLocks noChangeShapeType="1"/>
          </p:cNvSpPr>
          <p:nvPr/>
        </p:nvSpPr>
        <p:spPr bwMode="auto">
          <a:xfrm>
            <a:off x="6443663" y="2852738"/>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16" name="Line 44"/>
          <p:cNvSpPr>
            <a:spLocks noChangeShapeType="1"/>
          </p:cNvSpPr>
          <p:nvPr/>
        </p:nvSpPr>
        <p:spPr bwMode="auto">
          <a:xfrm>
            <a:off x="6659563" y="2852738"/>
            <a:ext cx="0" cy="5048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18" name="Line 46"/>
          <p:cNvSpPr>
            <a:spLocks noChangeShapeType="1"/>
          </p:cNvSpPr>
          <p:nvPr/>
        </p:nvSpPr>
        <p:spPr bwMode="auto">
          <a:xfrm>
            <a:off x="6156325" y="3717925"/>
            <a:ext cx="0" cy="10795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0" name="Line 48"/>
          <p:cNvSpPr>
            <a:spLocks noChangeShapeType="1"/>
          </p:cNvSpPr>
          <p:nvPr/>
        </p:nvSpPr>
        <p:spPr bwMode="auto">
          <a:xfrm flipH="1">
            <a:off x="8316913" y="3717925"/>
            <a:ext cx="0" cy="10795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1" name="Line 49"/>
          <p:cNvSpPr>
            <a:spLocks noChangeShapeType="1"/>
          </p:cNvSpPr>
          <p:nvPr/>
        </p:nvSpPr>
        <p:spPr bwMode="auto">
          <a:xfrm>
            <a:off x="8247063" y="1412875"/>
            <a:ext cx="0" cy="5762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30" name="Line 58"/>
          <p:cNvSpPr>
            <a:spLocks noChangeShapeType="1"/>
          </p:cNvSpPr>
          <p:nvPr/>
        </p:nvSpPr>
        <p:spPr bwMode="auto">
          <a:xfrm>
            <a:off x="2625725" y="2686050"/>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31" name="Line 59"/>
          <p:cNvSpPr>
            <a:spLocks noChangeShapeType="1"/>
          </p:cNvSpPr>
          <p:nvPr/>
        </p:nvSpPr>
        <p:spPr bwMode="auto">
          <a:xfrm>
            <a:off x="2841625" y="2686050"/>
            <a:ext cx="0" cy="906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49" name="Text Box 77"/>
          <p:cNvSpPr txBox="1">
            <a:spLocks noChangeArrowheads="1"/>
          </p:cNvSpPr>
          <p:nvPr/>
        </p:nvSpPr>
        <p:spPr bwMode="auto">
          <a:xfrm>
            <a:off x="5726113" y="765175"/>
            <a:ext cx="576262"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900" b="1"/>
              <a:t>Yes</a:t>
            </a:r>
          </a:p>
        </p:txBody>
      </p:sp>
      <p:sp>
        <p:nvSpPr>
          <p:cNvPr id="3154" name="Text Box 82"/>
          <p:cNvSpPr txBox="1">
            <a:spLocks noChangeArrowheads="1"/>
          </p:cNvSpPr>
          <p:nvPr/>
        </p:nvSpPr>
        <p:spPr bwMode="auto">
          <a:xfrm>
            <a:off x="2846388" y="1701800"/>
            <a:ext cx="576262"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900" b="1"/>
              <a:t>Yes</a:t>
            </a:r>
          </a:p>
        </p:txBody>
      </p:sp>
      <p:sp>
        <p:nvSpPr>
          <p:cNvPr id="3155" name="Text Box 83"/>
          <p:cNvSpPr txBox="1">
            <a:spLocks noChangeArrowheads="1"/>
          </p:cNvSpPr>
          <p:nvPr/>
        </p:nvSpPr>
        <p:spPr bwMode="auto">
          <a:xfrm>
            <a:off x="8316913" y="1628775"/>
            <a:ext cx="576262"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900" b="1"/>
              <a:t>Yes</a:t>
            </a:r>
          </a:p>
        </p:txBody>
      </p:sp>
      <p:sp>
        <p:nvSpPr>
          <p:cNvPr id="3156" name="Text Box 84"/>
          <p:cNvSpPr txBox="1">
            <a:spLocks noChangeArrowheads="1"/>
          </p:cNvSpPr>
          <p:nvPr/>
        </p:nvSpPr>
        <p:spPr bwMode="auto">
          <a:xfrm>
            <a:off x="4283075" y="2924175"/>
            <a:ext cx="57626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900" b="1"/>
              <a:t>Yes</a:t>
            </a:r>
          </a:p>
        </p:txBody>
      </p:sp>
      <p:sp>
        <p:nvSpPr>
          <p:cNvPr id="3157" name="Text Box 85"/>
          <p:cNvSpPr txBox="1">
            <a:spLocks noChangeArrowheads="1"/>
          </p:cNvSpPr>
          <p:nvPr/>
        </p:nvSpPr>
        <p:spPr bwMode="auto">
          <a:xfrm>
            <a:off x="5724525" y="4149725"/>
            <a:ext cx="57626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900" b="1"/>
              <a:t>Yes</a:t>
            </a:r>
          </a:p>
        </p:txBody>
      </p:sp>
      <p:sp>
        <p:nvSpPr>
          <p:cNvPr id="3161" name="Text Box 89"/>
          <p:cNvSpPr txBox="1">
            <a:spLocks noChangeArrowheads="1"/>
          </p:cNvSpPr>
          <p:nvPr/>
        </p:nvSpPr>
        <p:spPr bwMode="auto">
          <a:xfrm>
            <a:off x="2198688" y="777875"/>
            <a:ext cx="360362"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900" b="1"/>
              <a:t>No</a:t>
            </a:r>
          </a:p>
        </p:txBody>
      </p:sp>
      <p:sp>
        <p:nvSpPr>
          <p:cNvPr id="3166" name="Text Box 94"/>
          <p:cNvSpPr txBox="1">
            <a:spLocks noChangeArrowheads="1"/>
          </p:cNvSpPr>
          <p:nvPr/>
        </p:nvSpPr>
        <p:spPr bwMode="auto">
          <a:xfrm>
            <a:off x="2841625" y="3189288"/>
            <a:ext cx="36036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900" b="1"/>
              <a:t>No</a:t>
            </a:r>
          </a:p>
        </p:txBody>
      </p:sp>
      <p:sp>
        <p:nvSpPr>
          <p:cNvPr id="3169" name="Text Box 97"/>
          <p:cNvSpPr txBox="1">
            <a:spLocks noChangeArrowheads="1"/>
          </p:cNvSpPr>
          <p:nvPr/>
        </p:nvSpPr>
        <p:spPr bwMode="auto">
          <a:xfrm>
            <a:off x="5367338" y="1209675"/>
            <a:ext cx="360362"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900" b="1"/>
              <a:t>No</a:t>
            </a:r>
          </a:p>
        </p:txBody>
      </p:sp>
      <p:sp>
        <p:nvSpPr>
          <p:cNvPr id="3170" name="Text Box 98"/>
          <p:cNvSpPr txBox="1">
            <a:spLocks noChangeArrowheads="1"/>
          </p:cNvSpPr>
          <p:nvPr/>
        </p:nvSpPr>
        <p:spPr bwMode="auto">
          <a:xfrm>
            <a:off x="5870575" y="1917700"/>
            <a:ext cx="36036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900" b="1"/>
              <a:t>No</a:t>
            </a:r>
          </a:p>
        </p:txBody>
      </p:sp>
      <p:sp>
        <p:nvSpPr>
          <p:cNvPr id="3171" name="Text Box 99"/>
          <p:cNvSpPr txBox="1">
            <a:spLocks noChangeArrowheads="1"/>
          </p:cNvSpPr>
          <p:nvPr/>
        </p:nvSpPr>
        <p:spPr bwMode="auto">
          <a:xfrm>
            <a:off x="6659563" y="2995613"/>
            <a:ext cx="360362"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900" b="1"/>
              <a:t>No</a:t>
            </a:r>
          </a:p>
        </p:txBody>
      </p:sp>
      <p:sp>
        <p:nvSpPr>
          <p:cNvPr id="3172" name="Text Box 100"/>
          <p:cNvSpPr txBox="1">
            <a:spLocks noChangeArrowheads="1"/>
          </p:cNvSpPr>
          <p:nvPr/>
        </p:nvSpPr>
        <p:spPr bwMode="auto">
          <a:xfrm>
            <a:off x="8388350" y="4076700"/>
            <a:ext cx="36036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900" b="1"/>
              <a:t>No</a:t>
            </a:r>
          </a:p>
        </p:txBody>
      </p:sp>
      <p:pic>
        <p:nvPicPr>
          <p:cNvPr id="3173" name="Picture 101" descr="ARKiveURL-(for-light-backgrounds)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88" y="188913"/>
            <a:ext cx="1584325" cy="455612"/>
          </a:xfrm>
          <a:prstGeom prst="rect">
            <a:avLst/>
          </a:prstGeom>
          <a:noFill/>
          <a:extLst>
            <a:ext uri="{909E8E84-426E-40DD-AFC4-6F175D3DCCD1}">
              <a14:hiddenFill xmlns:a14="http://schemas.microsoft.com/office/drawing/2010/main">
                <a:solidFill>
                  <a:srgbClr val="FFFFFF"/>
                </a:solidFill>
              </a14:hiddenFill>
            </a:ext>
          </a:extLst>
        </p:spPr>
      </p:pic>
      <p:sp>
        <p:nvSpPr>
          <p:cNvPr id="3176" name="Line 104"/>
          <p:cNvSpPr>
            <a:spLocks noChangeShapeType="1"/>
          </p:cNvSpPr>
          <p:nvPr/>
        </p:nvSpPr>
        <p:spPr bwMode="auto">
          <a:xfrm>
            <a:off x="8102600" y="1412875"/>
            <a:ext cx="1444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4" name="Line 122"/>
          <p:cNvSpPr>
            <a:spLocks noChangeShapeType="1"/>
          </p:cNvSpPr>
          <p:nvPr/>
        </p:nvSpPr>
        <p:spPr bwMode="auto">
          <a:xfrm>
            <a:off x="896938" y="2671763"/>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5" name="Line 123"/>
          <p:cNvSpPr>
            <a:spLocks noChangeShapeType="1"/>
          </p:cNvSpPr>
          <p:nvPr/>
        </p:nvSpPr>
        <p:spPr bwMode="auto">
          <a:xfrm>
            <a:off x="896938" y="2671763"/>
            <a:ext cx="0" cy="906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6" name="Text Box 124"/>
          <p:cNvSpPr txBox="1">
            <a:spLocks noChangeArrowheads="1"/>
          </p:cNvSpPr>
          <p:nvPr/>
        </p:nvSpPr>
        <p:spPr bwMode="auto">
          <a:xfrm>
            <a:off x="536575" y="2960688"/>
            <a:ext cx="57626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900" b="1"/>
              <a:t>Yes</a:t>
            </a:r>
          </a:p>
        </p:txBody>
      </p:sp>
      <p:sp>
        <p:nvSpPr>
          <p:cNvPr id="3197" name="Line 125"/>
          <p:cNvSpPr>
            <a:spLocks noChangeShapeType="1"/>
          </p:cNvSpPr>
          <p:nvPr/>
        </p:nvSpPr>
        <p:spPr bwMode="auto">
          <a:xfrm flipH="1" flipV="1">
            <a:off x="1763713" y="1916113"/>
            <a:ext cx="2306637"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8" name="Line 126"/>
          <p:cNvSpPr>
            <a:spLocks noChangeShapeType="1"/>
          </p:cNvSpPr>
          <p:nvPr/>
        </p:nvSpPr>
        <p:spPr bwMode="auto">
          <a:xfrm>
            <a:off x="2555875" y="4581525"/>
            <a:ext cx="1588" cy="5032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9" name="Line 127"/>
          <p:cNvSpPr>
            <a:spLocks noChangeShapeType="1"/>
          </p:cNvSpPr>
          <p:nvPr/>
        </p:nvSpPr>
        <p:spPr bwMode="auto">
          <a:xfrm>
            <a:off x="3995738" y="4221163"/>
            <a:ext cx="0" cy="361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00" name="Line 128"/>
          <p:cNvSpPr>
            <a:spLocks noChangeShapeType="1"/>
          </p:cNvSpPr>
          <p:nvPr/>
        </p:nvSpPr>
        <p:spPr bwMode="auto">
          <a:xfrm flipH="1">
            <a:off x="2555875" y="4581525"/>
            <a:ext cx="14414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01" name="Text Box 129"/>
          <p:cNvSpPr txBox="1">
            <a:spLocks noChangeArrowheads="1"/>
          </p:cNvSpPr>
          <p:nvPr/>
        </p:nvSpPr>
        <p:spPr bwMode="auto">
          <a:xfrm>
            <a:off x="1765300" y="5084763"/>
            <a:ext cx="1655763" cy="257175"/>
          </a:xfrm>
          <a:prstGeom prst="rect">
            <a:avLst/>
          </a:prstGeom>
          <a:noFill/>
          <a:ln w="127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000"/>
              <a:t>Does it have stripes?</a:t>
            </a:r>
          </a:p>
        </p:txBody>
      </p:sp>
      <p:sp>
        <p:nvSpPr>
          <p:cNvPr id="3202" name="Line 130"/>
          <p:cNvSpPr>
            <a:spLocks noChangeShapeType="1"/>
          </p:cNvSpPr>
          <p:nvPr/>
        </p:nvSpPr>
        <p:spPr bwMode="auto">
          <a:xfrm flipH="1">
            <a:off x="6156325" y="3717925"/>
            <a:ext cx="360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03" name="Line 131"/>
          <p:cNvSpPr>
            <a:spLocks noChangeShapeType="1"/>
          </p:cNvSpPr>
          <p:nvPr/>
        </p:nvSpPr>
        <p:spPr bwMode="auto">
          <a:xfrm>
            <a:off x="7812088" y="3717925"/>
            <a:ext cx="504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04" name="Text Box 132"/>
          <p:cNvSpPr txBox="1">
            <a:spLocks noChangeArrowheads="1"/>
          </p:cNvSpPr>
          <p:nvPr/>
        </p:nvSpPr>
        <p:spPr bwMode="auto">
          <a:xfrm>
            <a:off x="4643438" y="4868863"/>
            <a:ext cx="433387"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900" b="1"/>
              <a:t>Yes</a:t>
            </a:r>
          </a:p>
        </p:txBody>
      </p:sp>
      <p:sp>
        <p:nvSpPr>
          <p:cNvPr id="3205" name="Line 133"/>
          <p:cNvSpPr>
            <a:spLocks noChangeShapeType="1"/>
          </p:cNvSpPr>
          <p:nvPr/>
        </p:nvSpPr>
        <p:spPr bwMode="auto">
          <a:xfrm>
            <a:off x="4643438" y="4221163"/>
            <a:ext cx="0" cy="14398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06" name="Line 134"/>
          <p:cNvSpPr>
            <a:spLocks noChangeShapeType="1"/>
          </p:cNvSpPr>
          <p:nvPr/>
        </p:nvSpPr>
        <p:spPr bwMode="auto">
          <a:xfrm>
            <a:off x="4643438" y="5661025"/>
            <a:ext cx="8651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07" name="Line 135"/>
          <p:cNvSpPr>
            <a:spLocks noChangeShapeType="1"/>
          </p:cNvSpPr>
          <p:nvPr/>
        </p:nvSpPr>
        <p:spPr bwMode="auto">
          <a:xfrm>
            <a:off x="5508625" y="5661025"/>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08" name="Text Box 136"/>
          <p:cNvSpPr txBox="1">
            <a:spLocks noChangeArrowheads="1"/>
          </p:cNvSpPr>
          <p:nvPr/>
        </p:nvSpPr>
        <p:spPr bwMode="auto">
          <a:xfrm>
            <a:off x="5219700" y="5876925"/>
            <a:ext cx="1511300" cy="409575"/>
          </a:xfrm>
          <a:prstGeom prst="rect">
            <a:avLst/>
          </a:prstGeom>
          <a:noFill/>
          <a:ln w="127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000" b="1"/>
              <a:t>Rabb’s fringe-limbed treefrog</a:t>
            </a:r>
          </a:p>
        </p:txBody>
      </p:sp>
      <p:sp>
        <p:nvSpPr>
          <p:cNvPr id="3209" name="Text Box 137"/>
          <p:cNvSpPr txBox="1">
            <a:spLocks noChangeArrowheads="1"/>
          </p:cNvSpPr>
          <p:nvPr/>
        </p:nvSpPr>
        <p:spPr bwMode="auto">
          <a:xfrm>
            <a:off x="2916238" y="4365625"/>
            <a:ext cx="360362"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900" b="1"/>
              <a:t>No</a:t>
            </a:r>
          </a:p>
        </p:txBody>
      </p:sp>
      <p:sp>
        <p:nvSpPr>
          <p:cNvPr id="3210" name="Text Box 138"/>
          <p:cNvSpPr txBox="1">
            <a:spLocks noChangeArrowheads="1"/>
          </p:cNvSpPr>
          <p:nvPr/>
        </p:nvSpPr>
        <p:spPr bwMode="auto">
          <a:xfrm>
            <a:off x="973138" y="6021388"/>
            <a:ext cx="1655762" cy="257175"/>
          </a:xfrm>
          <a:prstGeom prst="rect">
            <a:avLst/>
          </a:prstGeom>
          <a:noFill/>
          <a:ln w="127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000" b="1"/>
              <a:t>Tiger’s treefrog</a:t>
            </a:r>
          </a:p>
        </p:txBody>
      </p:sp>
      <p:sp>
        <p:nvSpPr>
          <p:cNvPr id="3211" name="Text Box 139"/>
          <p:cNvSpPr txBox="1">
            <a:spLocks noChangeArrowheads="1"/>
          </p:cNvSpPr>
          <p:nvPr/>
        </p:nvSpPr>
        <p:spPr bwMode="auto">
          <a:xfrm>
            <a:off x="2917825" y="6021388"/>
            <a:ext cx="1655763" cy="257175"/>
          </a:xfrm>
          <a:prstGeom prst="rect">
            <a:avLst/>
          </a:prstGeom>
          <a:noFill/>
          <a:ln w="127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000" b="1"/>
              <a:t>Raorchestes</a:t>
            </a:r>
          </a:p>
        </p:txBody>
      </p:sp>
      <p:graphicFrame>
        <p:nvGraphicFramePr>
          <p:cNvPr id="3222" name="Group 150"/>
          <p:cNvGraphicFramePr>
            <a:graphicFrameLocks noGrp="1"/>
          </p:cNvGraphicFramePr>
          <p:nvPr/>
        </p:nvGraphicFramePr>
        <p:xfrm>
          <a:off x="3365500" y="3884613"/>
          <a:ext cx="1841500" cy="365760"/>
        </p:xfrm>
        <a:graphic>
          <a:graphicData uri="http://schemas.openxmlformats.org/drawingml/2006/table">
            <a:tbl>
              <a:tblPr/>
              <a:tblGrid>
                <a:gridCol w="1841500"/>
              </a:tblGrid>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anchor="b" horzOverflow="overflow">
                    <a:lnL cap="flat">
                      <a:noFill/>
                    </a:lnL>
                    <a:lnR cap="flat">
                      <a:noFill/>
                    </a:lnR>
                    <a:lnT cap="flat">
                      <a:noFill/>
                    </a:lnT>
                    <a:lnB cap="flat">
                      <a:noFill/>
                    </a:lnB>
                    <a:lnTlToBr>
                      <a:noFill/>
                    </a:lnTlToBr>
                    <a:lnBlToTr>
                      <a:noFill/>
                    </a:lnBlToTr>
                    <a:noFill/>
                  </a:tcPr>
                </a:tc>
              </a:tr>
            </a:tbl>
          </a:graphicData>
        </a:graphic>
      </p:graphicFrame>
      <p:sp>
        <p:nvSpPr>
          <p:cNvPr id="3223" name="Line 151"/>
          <p:cNvSpPr>
            <a:spLocks noChangeShapeType="1"/>
          </p:cNvSpPr>
          <p:nvPr/>
        </p:nvSpPr>
        <p:spPr bwMode="auto">
          <a:xfrm>
            <a:off x="2054225" y="5373688"/>
            <a:ext cx="0"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24" name="Line 152"/>
          <p:cNvSpPr>
            <a:spLocks noChangeShapeType="1"/>
          </p:cNvSpPr>
          <p:nvPr/>
        </p:nvSpPr>
        <p:spPr bwMode="auto">
          <a:xfrm>
            <a:off x="3062288" y="5373688"/>
            <a:ext cx="0"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25" name="Text Box 153"/>
          <p:cNvSpPr txBox="1">
            <a:spLocks noChangeArrowheads="1"/>
          </p:cNvSpPr>
          <p:nvPr/>
        </p:nvSpPr>
        <p:spPr bwMode="auto">
          <a:xfrm>
            <a:off x="3062288" y="5518150"/>
            <a:ext cx="360362"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900" b="1"/>
              <a:t>No</a:t>
            </a:r>
          </a:p>
        </p:txBody>
      </p:sp>
      <p:sp>
        <p:nvSpPr>
          <p:cNvPr id="3226" name="Text Box 154"/>
          <p:cNvSpPr txBox="1">
            <a:spLocks noChangeArrowheads="1"/>
          </p:cNvSpPr>
          <p:nvPr/>
        </p:nvSpPr>
        <p:spPr bwMode="auto">
          <a:xfrm>
            <a:off x="1622425" y="5589588"/>
            <a:ext cx="57626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900" b="1"/>
              <a:t>Yes</a:t>
            </a:r>
          </a:p>
        </p:txBody>
      </p:sp>
      <p:sp>
        <p:nvSpPr>
          <p:cNvPr id="3227" name="Rectangle 155"/>
          <p:cNvSpPr>
            <a:spLocks noChangeArrowheads="1"/>
          </p:cNvSpPr>
          <p:nvPr/>
        </p:nvSpPr>
        <p:spPr bwMode="auto">
          <a:xfrm>
            <a:off x="1547813" y="188913"/>
            <a:ext cx="67691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en-GB" sz="2400"/>
              <a:t>Identifying Newly Discovered Amphibians</a:t>
            </a:r>
          </a:p>
        </p:txBody>
      </p:sp>
    </p:spTree>
    <p:extLst>
      <p:ext uri="{BB962C8B-B14F-4D97-AF65-F5344CB8AC3E}">
        <p14:creationId xmlns:p14="http://schemas.microsoft.com/office/powerpoint/2010/main" val="1941827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descr="Tigers-treefro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2263" y="549275"/>
            <a:ext cx="2593975" cy="1736725"/>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long-nosed-tree-fro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013" y="549275"/>
            <a:ext cx="2592387" cy="1725613"/>
          </a:xfrm>
          <a:prstGeom prst="rect">
            <a:avLst/>
          </a:prstGeom>
          <a:noFill/>
          <a:extLst>
            <a:ext uri="{909E8E84-426E-40DD-AFC4-6F175D3DCCD1}">
              <a14:hiddenFill xmlns:a14="http://schemas.microsoft.com/office/drawing/2010/main">
                <a:solidFill>
                  <a:srgbClr val="FFFFFF"/>
                </a:solidFill>
              </a14:hiddenFill>
            </a:ext>
          </a:extLst>
        </p:spPr>
      </p:pic>
      <p:pic>
        <p:nvPicPr>
          <p:cNvPr id="5129" name="Picture 9" descr="Rhombophryne-matav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850" y="2681288"/>
            <a:ext cx="2592388" cy="1684337"/>
          </a:xfrm>
          <a:prstGeom prst="rect">
            <a:avLst/>
          </a:prstGeom>
          <a:noFill/>
          <a:extLst>
            <a:ext uri="{909E8E84-426E-40DD-AFC4-6F175D3DCCD1}">
              <a14:hiddenFill xmlns:a14="http://schemas.microsoft.com/office/drawing/2010/main">
                <a:solidFill>
                  <a:srgbClr val="FFFFFF"/>
                </a:solidFill>
              </a14:hiddenFill>
            </a:ext>
          </a:extLst>
        </p:spPr>
      </p:pic>
      <p:pic>
        <p:nvPicPr>
          <p:cNvPr id="5131" name="Picture 11" descr="Montseny-brook-newt-swimming"/>
          <p:cNvPicPr>
            <a:picLocks noChangeAspect="1" noChangeArrowheads="1"/>
          </p:cNvPicPr>
          <p:nvPr/>
        </p:nvPicPr>
        <p:blipFill>
          <a:blip r:embed="rId5" cstate="print">
            <a:extLst>
              <a:ext uri="{28A0092B-C50C-407E-A947-70E740481C1C}">
                <a14:useLocalDpi xmlns:a14="http://schemas.microsoft.com/office/drawing/2010/main" val="0"/>
              </a:ext>
            </a:extLst>
          </a:blip>
          <a:srcRect t="873" b="873"/>
          <a:stretch>
            <a:fillRect/>
          </a:stretch>
        </p:blipFill>
        <p:spPr bwMode="auto">
          <a:xfrm>
            <a:off x="3275013" y="2716213"/>
            <a:ext cx="2520950" cy="1649412"/>
          </a:xfrm>
          <a:prstGeom prst="rect">
            <a:avLst/>
          </a:prstGeom>
          <a:noFill/>
          <a:extLst>
            <a:ext uri="{909E8E84-426E-40DD-AFC4-6F175D3DCCD1}">
              <a14:hiddenFill xmlns:a14="http://schemas.microsoft.com/office/drawing/2010/main">
                <a:solidFill>
                  <a:srgbClr val="FFFFFF"/>
                </a:solidFill>
              </a14:hiddenFill>
            </a:ext>
          </a:extLst>
        </p:spPr>
      </p:pic>
      <p:pic>
        <p:nvPicPr>
          <p:cNvPr id="5133" name="Picture 13" descr="Captive-Rabbs-fringe-limbed-treefro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27763" y="549275"/>
            <a:ext cx="2592387" cy="1725613"/>
          </a:xfrm>
          <a:prstGeom prst="rect">
            <a:avLst/>
          </a:prstGeom>
          <a:noFill/>
          <a:extLst>
            <a:ext uri="{909E8E84-426E-40DD-AFC4-6F175D3DCCD1}">
              <a14:hiddenFill xmlns:a14="http://schemas.microsoft.com/office/drawing/2010/main">
                <a:solidFill>
                  <a:srgbClr val="FFFFFF"/>
                </a:solidFill>
              </a14:hiddenFill>
            </a:ext>
          </a:extLst>
        </p:spPr>
      </p:pic>
      <p:pic>
        <p:nvPicPr>
          <p:cNvPr id="5135" name="Picture 15" descr="Sagalla-caecilian-on-leaf-litt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27763" y="2714625"/>
            <a:ext cx="2520950" cy="1674813"/>
          </a:xfrm>
          <a:prstGeom prst="rect">
            <a:avLst/>
          </a:prstGeom>
          <a:noFill/>
          <a:extLst>
            <a:ext uri="{909E8E84-426E-40DD-AFC4-6F175D3DCCD1}">
              <a14:hiddenFill xmlns:a14="http://schemas.microsoft.com/office/drawing/2010/main">
                <a:solidFill>
                  <a:srgbClr val="FFFFFF"/>
                </a:solidFill>
              </a14:hiddenFill>
            </a:ext>
          </a:extLst>
        </p:spPr>
      </p:pic>
      <p:pic>
        <p:nvPicPr>
          <p:cNvPr id="5137" name="Picture 17" descr="Thampis-torrent-fro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3850" y="4705350"/>
            <a:ext cx="2519363" cy="1676400"/>
          </a:xfrm>
          <a:prstGeom prst="rect">
            <a:avLst/>
          </a:prstGeom>
          <a:noFill/>
          <a:extLst>
            <a:ext uri="{909E8E84-426E-40DD-AFC4-6F175D3DCCD1}">
              <a14:hiddenFill xmlns:a14="http://schemas.microsoft.com/office/drawing/2010/main">
                <a:solidFill>
                  <a:srgbClr val="FFFFFF"/>
                </a:solidFill>
              </a14:hiddenFill>
            </a:ext>
          </a:extLst>
        </p:spPr>
      </p:pic>
      <p:pic>
        <p:nvPicPr>
          <p:cNvPr id="5138" name="Picture 18" descr="Rhinella-sp-nov"/>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75013" y="4702175"/>
            <a:ext cx="2520950" cy="1677988"/>
          </a:xfrm>
          <a:prstGeom prst="rect">
            <a:avLst/>
          </a:prstGeom>
          <a:noFill/>
          <a:extLst>
            <a:ext uri="{909E8E84-426E-40DD-AFC4-6F175D3DCCD1}">
              <a14:hiddenFill xmlns:a14="http://schemas.microsoft.com/office/drawing/2010/main">
                <a:solidFill>
                  <a:srgbClr val="FFFFFF"/>
                </a:solidFill>
              </a14:hiddenFill>
            </a:ext>
          </a:extLst>
        </p:spPr>
      </p:pic>
      <p:pic>
        <p:nvPicPr>
          <p:cNvPr id="5141" name="Picture 21" descr="ARKiveURL-(for-light-backgrounds)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3850" y="82550"/>
            <a:ext cx="1368425" cy="393700"/>
          </a:xfrm>
          <a:prstGeom prst="rect">
            <a:avLst/>
          </a:prstGeom>
          <a:noFill/>
          <a:extLst>
            <a:ext uri="{909E8E84-426E-40DD-AFC4-6F175D3DCCD1}">
              <a14:hiddenFill xmlns:a14="http://schemas.microsoft.com/office/drawing/2010/main">
                <a:solidFill>
                  <a:srgbClr val="FFFFFF"/>
                </a:solidFill>
              </a14:hiddenFill>
            </a:ext>
          </a:extLst>
        </p:spPr>
      </p:pic>
      <p:sp>
        <p:nvSpPr>
          <p:cNvPr id="5143" name="Text Box 23"/>
          <p:cNvSpPr txBox="1">
            <a:spLocks noChangeArrowheads="1"/>
          </p:cNvSpPr>
          <p:nvPr/>
        </p:nvSpPr>
        <p:spPr bwMode="auto">
          <a:xfrm>
            <a:off x="468313" y="2320925"/>
            <a:ext cx="4524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000"/>
              <a:t>1.</a:t>
            </a:r>
          </a:p>
        </p:txBody>
      </p:sp>
      <p:sp>
        <p:nvSpPr>
          <p:cNvPr id="5145" name="Text Box 25"/>
          <p:cNvSpPr txBox="1">
            <a:spLocks noChangeArrowheads="1"/>
          </p:cNvSpPr>
          <p:nvPr/>
        </p:nvSpPr>
        <p:spPr bwMode="auto">
          <a:xfrm>
            <a:off x="3419475" y="2349500"/>
            <a:ext cx="4524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000"/>
              <a:t>2.</a:t>
            </a:r>
          </a:p>
        </p:txBody>
      </p:sp>
      <p:sp>
        <p:nvSpPr>
          <p:cNvPr id="5147" name="Text Box 27"/>
          <p:cNvSpPr txBox="1">
            <a:spLocks noChangeArrowheads="1"/>
          </p:cNvSpPr>
          <p:nvPr/>
        </p:nvSpPr>
        <p:spPr bwMode="auto">
          <a:xfrm>
            <a:off x="6372225" y="2349500"/>
            <a:ext cx="4524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000"/>
              <a:t>3.</a:t>
            </a:r>
          </a:p>
        </p:txBody>
      </p:sp>
      <p:sp>
        <p:nvSpPr>
          <p:cNvPr id="5149" name="Text Box 29"/>
          <p:cNvSpPr txBox="1">
            <a:spLocks noChangeArrowheads="1"/>
          </p:cNvSpPr>
          <p:nvPr/>
        </p:nvSpPr>
        <p:spPr bwMode="auto">
          <a:xfrm>
            <a:off x="395288" y="4365625"/>
            <a:ext cx="4524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000"/>
              <a:t>4.</a:t>
            </a:r>
          </a:p>
        </p:txBody>
      </p:sp>
      <p:sp>
        <p:nvSpPr>
          <p:cNvPr id="5151" name="Text Box 31"/>
          <p:cNvSpPr txBox="1">
            <a:spLocks noChangeArrowheads="1"/>
          </p:cNvSpPr>
          <p:nvPr/>
        </p:nvSpPr>
        <p:spPr bwMode="auto">
          <a:xfrm>
            <a:off x="3398838" y="4365625"/>
            <a:ext cx="4524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000"/>
              <a:t>5.</a:t>
            </a:r>
          </a:p>
        </p:txBody>
      </p:sp>
      <p:sp>
        <p:nvSpPr>
          <p:cNvPr id="5153" name="Text Box 33"/>
          <p:cNvSpPr txBox="1">
            <a:spLocks noChangeArrowheads="1"/>
          </p:cNvSpPr>
          <p:nvPr/>
        </p:nvSpPr>
        <p:spPr bwMode="auto">
          <a:xfrm>
            <a:off x="6372225" y="4365625"/>
            <a:ext cx="3603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000"/>
              <a:t>6.</a:t>
            </a:r>
          </a:p>
        </p:txBody>
      </p:sp>
      <p:sp>
        <p:nvSpPr>
          <p:cNvPr id="5155" name="Text Box 35"/>
          <p:cNvSpPr txBox="1">
            <a:spLocks noChangeArrowheads="1"/>
          </p:cNvSpPr>
          <p:nvPr/>
        </p:nvSpPr>
        <p:spPr bwMode="auto">
          <a:xfrm>
            <a:off x="468313" y="6497638"/>
            <a:ext cx="4524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000"/>
              <a:t>7.</a:t>
            </a:r>
          </a:p>
        </p:txBody>
      </p:sp>
      <p:sp>
        <p:nvSpPr>
          <p:cNvPr id="5157" name="Text Box 37"/>
          <p:cNvSpPr txBox="1">
            <a:spLocks noChangeArrowheads="1"/>
          </p:cNvSpPr>
          <p:nvPr/>
        </p:nvSpPr>
        <p:spPr bwMode="auto">
          <a:xfrm>
            <a:off x="3348038" y="6497638"/>
            <a:ext cx="4524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000"/>
              <a:t>8.</a:t>
            </a:r>
          </a:p>
        </p:txBody>
      </p:sp>
      <p:sp>
        <p:nvSpPr>
          <p:cNvPr id="5159" name="Text Box 39"/>
          <p:cNvSpPr txBox="1">
            <a:spLocks noChangeArrowheads="1"/>
          </p:cNvSpPr>
          <p:nvPr/>
        </p:nvSpPr>
        <p:spPr bwMode="auto">
          <a:xfrm>
            <a:off x="6372225" y="6497638"/>
            <a:ext cx="4524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000"/>
              <a:t>9.</a:t>
            </a:r>
          </a:p>
        </p:txBody>
      </p:sp>
      <p:pic>
        <p:nvPicPr>
          <p:cNvPr id="5161" name="Picture 41" descr="raorchestes-manohari"/>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300788" y="4738688"/>
            <a:ext cx="2447925" cy="1676400"/>
          </a:xfrm>
          <a:prstGeom prst="rect">
            <a:avLst/>
          </a:prstGeom>
          <a:noFill/>
          <a:extLst>
            <a:ext uri="{909E8E84-426E-40DD-AFC4-6F175D3DCCD1}">
              <a14:hiddenFill xmlns:a14="http://schemas.microsoft.com/office/drawing/2010/main">
                <a:solidFill>
                  <a:srgbClr val="FFFFFF"/>
                </a:solidFill>
              </a14:hiddenFill>
            </a:ext>
          </a:extLst>
        </p:spPr>
      </p:pic>
      <p:sp>
        <p:nvSpPr>
          <p:cNvPr id="5162" name="Text Box 42"/>
          <p:cNvSpPr txBox="1">
            <a:spLocks noChangeArrowheads="1"/>
          </p:cNvSpPr>
          <p:nvPr/>
        </p:nvSpPr>
        <p:spPr bwMode="auto">
          <a:xfrm>
            <a:off x="611188" y="2320925"/>
            <a:ext cx="108108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GB" sz="1000"/>
              <a:t>Tiger’s treefrog</a:t>
            </a:r>
          </a:p>
        </p:txBody>
      </p:sp>
      <p:sp>
        <p:nvSpPr>
          <p:cNvPr id="5163" name="Text Box 43"/>
          <p:cNvSpPr txBox="1">
            <a:spLocks noChangeArrowheads="1"/>
          </p:cNvSpPr>
          <p:nvPr/>
        </p:nvSpPr>
        <p:spPr bwMode="auto">
          <a:xfrm>
            <a:off x="3635375" y="2349500"/>
            <a:ext cx="16573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GB" sz="1000"/>
              <a:t>Long-nosed treefrog</a:t>
            </a:r>
          </a:p>
        </p:txBody>
      </p:sp>
      <p:sp>
        <p:nvSpPr>
          <p:cNvPr id="5164" name="Text Box 44"/>
          <p:cNvSpPr txBox="1">
            <a:spLocks noChangeArrowheads="1"/>
          </p:cNvSpPr>
          <p:nvPr/>
        </p:nvSpPr>
        <p:spPr bwMode="auto">
          <a:xfrm>
            <a:off x="6516688" y="2349500"/>
            <a:ext cx="2159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GB" sz="1000"/>
              <a:t>Rabb’s fringe-limbed treefrog</a:t>
            </a:r>
          </a:p>
        </p:txBody>
      </p:sp>
      <p:sp>
        <p:nvSpPr>
          <p:cNvPr id="5165" name="Text Box 45"/>
          <p:cNvSpPr txBox="1">
            <a:spLocks noChangeArrowheads="1"/>
          </p:cNvSpPr>
          <p:nvPr/>
        </p:nvSpPr>
        <p:spPr bwMode="auto">
          <a:xfrm>
            <a:off x="539750" y="4365625"/>
            <a:ext cx="2159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GB" sz="1000"/>
              <a:t>Microhylid frog</a:t>
            </a:r>
          </a:p>
        </p:txBody>
      </p:sp>
      <p:sp>
        <p:nvSpPr>
          <p:cNvPr id="5166" name="Text Box 46"/>
          <p:cNvSpPr txBox="1">
            <a:spLocks noChangeArrowheads="1"/>
          </p:cNvSpPr>
          <p:nvPr/>
        </p:nvSpPr>
        <p:spPr bwMode="auto">
          <a:xfrm>
            <a:off x="3563938" y="4365625"/>
            <a:ext cx="2159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GB" sz="1000"/>
              <a:t>Montseny Brook newt</a:t>
            </a:r>
          </a:p>
        </p:txBody>
      </p:sp>
      <p:sp>
        <p:nvSpPr>
          <p:cNvPr id="5167" name="Text Box 47"/>
          <p:cNvSpPr txBox="1">
            <a:spLocks noChangeArrowheads="1"/>
          </p:cNvSpPr>
          <p:nvPr/>
        </p:nvSpPr>
        <p:spPr bwMode="auto">
          <a:xfrm>
            <a:off x="6516688" y="4365625"/>
            <a:ext cx="2159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GB" sz="1000"/>
              <a:t>Sagalla caecilian</a:t>
            </a:r>
          </a:p>
        </p:txBody>
      </p:sp>
      <p:sp>
        <p:nvSpPr>
          <p:cNvPr id="5168" name="Text Box 48"/>
          <p:cNvSpPr txBox="1">
            <a:spLocks noChangeArrowheads="1"/>
          </p:cNvSpPr>
          <p:nvPr/>
        </p:nvSpPr>
        <p:spPr bwMode="auto">
          <a:xfrm>
            <a:off x="611188" y="6497638"/>
            <a:ext cx="2159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GB" sz="1000"/>
              <a:t>Thampi’s torrent frog</a:t>
            </a:r>
          </a:p>
        </p:txBody>
      </p:sp>
      <p:sp>
        <p:nvSpPr>
          <p:cNvPr id="5169" name="Rectangle 49"/>
          <p:cNvSpPr>
            <a:spLocks noChangeArrowheads="1"/>
          </p:cNvSpPr>
          <p:nvPr/>
        </p:nvSpPr>
        <p:spPr bwMode="auto">
          <a:xfrm>
            <a:off x="3509963" y="6497638"/>
            <a:ext cx="1422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GB" sz="1000"/>
              <a:t>Mr Burns beaked toad</a:t>
            </a:r>
          </a:p>
        </p:txBody>
      </p:sp>
      <p:sp>
        <p:nvSpPr>
          <p:cNvPr id="5170" name="Rectangle 50"/>
          <p:cNvSpPr>
            <a:spLocks noChangeArrowheads="1"/>
          </p:cNvSpPr>
          <p:nvPr/>
        </p:nvSpPr>
        <p:spPr bwMode="auto">
          <a:xfrm>
            <a:off x="6516688" y="6497638"/>
            <a:ext cx="89058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GB" sz="1000"/>
              <a:t>Raorchestes</a:t>
            </a:r>
          </a:p>
        </p:txBody>
      </p:sp>
    </p:spTree>
    <p:extLst>
      <p:ext uri="{BB962C8B-B14F-4D97-AF65-F5344CB8AC3E}">
        <p14:creationId xmlns:p14="http://schemas.microsoft.com/office/powerpoint/2010/main" val="10600495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TotalTime>
  <Words>673</Words>
  <Application>Microsoft Office PowerPoint</Application>
  <PresentationFormat>Letter Paper (8.5x11 in)</PresentationFormat>
  <Paragraphs>125</Paragraphs>
  <Slides>14</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8" baseType="lpstr">
      <vt:lpstr>Arial</vt:lpstr>
      <vt:lpstr>Calibri</vt:lpstr>
      <vt:lpstr>Office Theme</vt:lpstr>
      <vt:lpstr>Bitmap Image</vt:lpstr>
      <vt:lpstr>Classification Using a Dichotomous Key</vt:lpstr>
      <vt:lpstr>What is a dichotomous key?</vt:lpstr>
      <vt:lpstr>Warm Up Objective</vt:lpstr>
      <vt:lpstr>PowerPoint Presentation</vt:lpstr>
      <vt:lpstr>Time to Check </vt:lpstr>
      <vt:lpstr>PowerPoint Presentation</vt:lpstr>
      <vt:lpstr>Activity Objective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ITSupport</dc:creator>
  <cp:lastModifiedBy>Brian Jones</cp:lastModifiedBy>
  <cp:revision>8</cp:revision>
  <dcterms:created xsi:type="dcterms:W3CDTF">2010-07-21T07:54:16Z</dcterms:created>
  <dcterms:modified xsi:type="dcterms:W3CDTF">2013-06-14T06:00:13Z</dcterms:modified>
</cp:coreProperties>
</file>